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15" r:id="rId4"/>
    <p:sldMasterId id="2147484237" r:id="rId5"/>
  </p:sldMasterIdLst>
  <p:notesMasterIdLst>
    <p:notesMasterId r:id="rId16"/>
  </p:notesMasterIdLst>
  <p:sldIdLst>
    <p:sldId id="260" r:id="rId6"/>
    <p:sldId id="256" r:id="rId7"/>
    <p:sldId id="279" r:id="rId8"/>
    <p:sldId id="266" r:id="rId9"/>
    <p:sldId id="261" r:id="rId10"/>
    <p:sldId id="262" r:id="rId11"/>
    <p:sldId id="269" r:id="rId12"/>
    <p:sldId id="267" r:id="rId13"/>
    <p:sldId id="280"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09FF"/>
    <a:srgbClr val="05E5E5"/>
    <a:srgbClr val="B3C8E7"/>
    <a:srgbClr val="C49204"/>
    <a:srgbClr val="C4DDF2"/>
    <a:srgbClr val="EA6312"/>
    <a:srgbClr val="EAD4F0"/>
    <a:srgbClr val="23A0C7"/>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591" autoAdjust="0"/>
  </p:normalViewPr>
  <p:slideViewPr>
    <p:cSldViewPr snapToGrid="0" showGuides="1">
      <p:cViewPr varScale="1">
        <p:scale>
          <a:sx n="83" d="100"/>
          <a:sy n="83" d="100"/>
        </p:scale>
        <p:origin x="402" y="96"/>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05/8/layout/bProcess4" loCatId="process" qsTypeId="urn:microsoft.com/office/officeart/2005/8/quickstyle/3d3" qsCatId="3D" csTypeId="urn:microsoft.com/office/officeart/2005/8/colors/accent2_2" csCatId="accent2" phldr="1"/>
      <dgm:spPr/>
      <dgm:t>
        <a:bodyPr/>
        <a:lstStyle/>
        <a:p>
          <a:endParaRPr lang="en-US"/>
        </a:p>
      </dgm:t>
    </dgm:pt>
    <dgm:pt modelId="{AACEAFD5-63CF-4AFC-B46F-BE086C5D447C}">
      <dgm:prSet phldrT="[Text]" custT="1"/>
      <dgm:spPr>
        <a:solidFill>
          <a:schemeClr val="accent1">
            <a:lumMod val="60000"/>
            <a:lumOff val="40000"/>
          </a:schemeClr>
        </a:solidFill>
      </dgm:spPr>
      <dgm:t>
        <a:bodyPr/>
        <a:lstStyle/>
        <a:p>
          <a:r>
            <a:rPr lang="en-US" sz="1100" b="1" dirty="0"/>
            <a:t>Mr. Suraj Kumar (Assignment Team)</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D07AD3FD-84FF-467E-9693-752776549C61}">
      <dgm:prSet phldrT="[Text]" phldr="0" custT="1"/>
      <dgm:spPr>
        <a:solidFill>
          <a:schemeClr val="accent1">
            <a:lumMod val="60000"/>
            <a:lumOff val="40000"/>
          </a:schemeClr>
        </a:solidFill>
      </dgm:spPr>
      <dgm:t>
        <a:bodyPr/>
        <a:lstStyle/>
        <a:p>
          <a:r>
            <a:rPr lang="en-US" sz="1100" b="1" dirty="0"/>
            <a:t>Mr. Shubham  </a:t>
          </a:r>
          <a:r>
            <a:rPr lang="en-US" sz="1100" b="1" dirty="0" err="1"/>
            <a:t>Kabre</a:t>
          </a:r>
          <a:r>
            <a:rPr lang="en-US" sz="1100" b="1" dirty="0"/>
            <a:t> (Mentor)</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D42FEFEF-5336-4EA5-A18A-B0C1172CA59C}" type="pres">
      <dgm:prSet presAssocID="{55C0B14E-AEA6-48D3-A387-ED4A3A3BF840}" presName="Name0" presStyleCnt="0">
        <dgm:presLayoutVars>
          <dgm:dir/>
          <dgm:resizeHandles/>
        </dgm:presLayoutVars>
      </dgm:prSet>
      <dgm:spPr/>
    </dgm:pt>
    <dgm:pt modelId="{78B2573E-5ED2-4A9E-9A79-4C2B1C991580}" type="pres">
      <dgm:prSet presAssocID="{AACEAFD5-63CF-4AFC-B46F-BE086C5D447C}" presName="compNode" presStyleCnt="0"/>
      <dgm:spPr/>
    </dgm:pt>
    <dgm:pt modelId="{48D832AB-E211-4166-B3AE-9C96E1083455}" type="pres">
      <dgm:prSet presAssocID="{AACEAFD5-63CF-4AFC-B46F-BE086C5D447C}" presName="dummyConnPt" presStyleCnt="0"/>
      <dgm:spPr/>
    </dgm:pt>
    <dgm:pt modelId="{2FB3D759-9B17-4064-9DDD-0E9157A6CDB9}" type="pres">
      <dgm:prSet presAssocID="{AACEAFD5-63CF-4AFC-B46F-BE086C5D447C}" presName="node" presStyleLbl="node1" presStyleIdx="0" presStyleCnt="2">
        <dgm:presLayoutVars>
          <dgm:bulletEnabled val="1"/>
        </dgm:presLayoutVars>
      </dgm:prSet>
      <dgm:spPr/>
    </dgm:pt>
    <dgm:pt modelId="{0D67FA68-7441-4128-97BF-679FFC6BC319}" type="pres">
      <dgm:prSet presAssocID="{7A8D4B4D-06E9-4958-810D-A6226B6AC588}" presName="sibTrans" presStyleLbl="bgSibTrans2D1" presStyleIdx="0" presStyleCnt="1"/>
      <dgm:spPr/>
    </dgm:pt>
    <dgm:pt modelId="{5BD6A109-3500-4EE9-94B2-E5C4C3701937}" type="pres">
      <dgm:prSet presAssocID="{D07AD3FD-84FF-467E-9693-752776549C61}" presName="compNode" presStyleCnt="0"/>
      <dgm:spPr/>
    </dgm:pt>
    <dgm:pt modelId="{17F45BCC-9687-4A82-8EA2-F1E60392D62A}" type="pres">
      <dgm:prSet presAssocID="{D07AD3FD-84FF-467E-9693-752776549C61}" presName="dummyConnPt" presStyleCnt="0"/>
      <dgm:spPr/>
    </dgm:pt>
    <dgm:pt modelId="{986462C3-D358-4EDA-B833-80DF75C8FFBF}" type="pres">
      <dgm:prSet presAssocID="{D07AD3FD-84FF-467E-9693-752776549C61}" presName="node" presStyleLbl="node1" presStyleIdx="1" presStyleCnt="2">
        <dgm:presLayoutVars>
          <dgm:bulletEnabled val="1"/>
        </dgm:presLayoutVars>
      </dgm:prSet>
      <dgm:spPr/>
    </dgm:pt>
  </dgm:ptLst>
  <dgm:cxnLst>
    <dgm:cxn modelId="{DF8F9106-1CC3-4E35-9FFF-21FA8E4AF653}" type="presOf" srcId="{7A8D4B4D-06E9-4958-810D-A6226B6AC588}" destId="{0D67FA68-7441-4128-97BF-679FFC6BC319}" srcOrd="0" destOrd="0" presId="urn:microsoft.com/office/officeart/2005/8/layout/bProcess4"/>
    <dgm:cxn modelId="{55492768-9A5E-4F74-AC7C-959C5C24EFD3}" srcId="{55C0B14E-AEA6-48D3-A387-ED4A3A3BF840}" destId="{D07AD3FD-84FF-467E-9693-752776549C61}" srcOrd="1" destOrd="0" parTransId="{7B691773-F524-4FAD-A272-BDF0B0C4370A}" sibTransId="{A8C9B7A9-BC2A-4753-B7F0-F2E361D95520}"/>
    <dgm:cxn modelId="{58760D54-7130-42EC-AF78-6E9E522959BF}" type="presOf" srcId="{AACEAFD5-63CF-4AFC-B46F-BE086C5D447C}" destId="{2FB3D759-9B17-4064-9DDD-0E9157A6CDB9}" srcOrd="0" destOrd="0" presId="urn:microsoft.com/office/officeart/2005/8/layout/bProcess4"/>
    <dgm:cxn modelId="{3C9D8956-160D-4F23-9E01-585E8FDAEE0F}" type="presOf" srcId="{55C0B14E-AEA6-48D3-A387-ED4A3A3BF840}" destId="{D42FEFEF-5336-4EA5-A18A-B0C1172CA59C}" srcOrd="0" destOrd="0" presId="urn:microsoft.com/office/officeart/2005/8/layout/bProcess4"/>
    <dgm:cxn modelId="{AE101ABC-7EA3-4444-A576-8AB15A371C84}" srcId="{55C0B14E-AEA6-48D3-A387-ED4A3A3BF840}" destId="{AACEAFD5-63CF-4AFC-B46F-BE086C5D447C}" srcOrd="0" destOrd="0" parTransId="{7A0BD8EC-BB4A-4912-A54E-6F39B681264E}" sibTransId="{7A8D4B4D-06E9-4958-810D-A6226B6AC588}"/>
    <dgm:cxn modelId="{6E6A46C3-D5B2-429A-9E03-39FA822D13DF}" type="presOf" srcId="{D07AD3FD-84FF-467E-9693-752776549C61}" destId="{986462C3-D358-4EDA-B833-80DF75C8FFBF}" srcOrd="0" destOrd="0" presId="urn:microsoft.com/office/officeart/2005/8/layout/bProcess4"/>
    <dgm:cxn modelId="{444AE840-C105-4232-84F7-987F45EA04B7}" type="presParOf" srcId="{D42FEFEF-5336-4EA5-A18A-B0C1172CA59C}" destId="{78B2573E-5ED2-4A9E-9A79-4C2B1C991580}" srcOrd="0" destOrd="0" presId="urn:microsoft.com/office/officeart/2005/8/layout/bProcess4"/>
    <dgm:cxn modelId="{34193D17-C228-4298-824E-A19A560AE17F}" type="presParOf" srcId="{78B2573E-5ED2-4A9E-9A79-4C2B1C991580}" destId="{48D832AB-E211-4166-B3AE-9C96E1083455}" srcOrd="0" destOrd="0" presId="urn:microsoft.com/office/officeart/2005/8/layout/bProcess4"/>
    <dgm:cxn modelId="{9EEDE3B6-DA27-4448-881F-66EFB2268414}" type="presParOf" srcId="{78B2573E-5ED2-4A9E-9A79-4C2B1C991580}" destId="{2FB3D759-9B17-4064-9DDD-0E9157A6CDB9}" srcOrd="1" destOrd="0" presId="urn:microsoft.com/office/officeart/2005/8/layout/bProcess4"/>
    <dgm:cxn modelId="{D2AB6862-DFAD-4BC2-9426-08CC0B65FDC0}" type="presParOf" srcId="{D42FEFEF-5336-4EA5-A18A-B0C1172CA59C}" destId="{0D67FA68-7441-4128-97BF-679FFC6BC319}" srcOrd="1" destOrd="0" presId="urn:microsoft.com/office/officeart/2005/8/layout/bProcess4"/>
    <dgm:cxn modelId="{0370C223-2307-40DB-A47E-3FC640C09DB4}" type="presParOf" srcId="{D42FEFEF-5336-4EA5-A18A-B0C1172CA59C}" destId="{5BD6A109-3500-4EE9-94B2-E5C4C3701937}" srcOrd="2" destOrd="0" presId="urn:microsoft.com/office/officeart/2005/8/layout/bProcess4"/>
    <dgm:cxn modelId="{78FAC1ED-41DF-43E1-8B4A-D247C57F0F93}" type="presParOf" srcId="{5BD6A109-3500-4EE9-94B2-E5C4C3701937}" destId="{17F45BCC-9687-4A82-8EA2-F1E60392D62A}" srcOrd="0" destOrd="0" presId="urn:microsoft.com/office/officeart/2005/8/layout/bProcess4"/>
    <dgm:cxn modelId="{7D95D252-A6C4-4A57-9F67-FDC4BA484E73}" type="presParOf" srcId="{5BD6A109-3500-4EE9-94B2-E5C4C3701937}" destId="{986462C3-D358-4EDA-B833-80DF75C8FFBF}" srcOrd="1" destOrd="0" presId="urn:microsoft.com/office/officeart/2005/8/layout/b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67FA68-7441-4128-97BF-679FFC6BC319}">
      <dsp:nvSpPr>
        <dsp:cNvPr id="0" name=""/>
        <dsp:cNvSpPr/>
      </dsp:nvSpPr>
      <dsp:spPr>
        <a:xfrm rot="5400000">
          <a:off x="543092" y="911466"/>
          <a:ext cx="1402019" cy="170511"/>
        </a:xfrm>
        <a:prstGeom prst="rect">
          <a:avLst/>
        </a:prstGeom>
        <a:solidFill>
          <a:schemeClr val="accent2">
            <a:tint val="6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2FB3D759-9B17-4064-9DDD-0E9157A6CDB9}">
      <dsp:nvSpPr>
        <dsp:cNvPr id="0" name=""/>
        <dsp:cNvSpPr/>
      </dsp:nvSpPr>
      <dsp:spPr>
        <a:xfrm>
          <a:off x="855729" y="2084"/>
          <a:ext cx="1894577" cy="1136746"/>
        </a:xfrm>
        <a:prstGeom prst="roundRect">
          <a:avLst>
            <a:gd name="adj" fmla="val 10000"/>
          </a:avLst>
        </a:prstGeom>
        <a:solidFill>
          <a:schemeClr val="accent1">
            <a:lumMod val="60000"/>
            <a:lumOff val="4000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Mr. Suraj Kumar (Assignment Team)</a:t>
          </a:r>
        </a:p>
      </dsp:txBody>
      <dsp:txXfrm>
        <a:off x="889023" y="35378"/>
        <a:ext cx="1827989" cy="1070158"/>
      </dsp:txXfrm>
    </dsp:sp>
    <dsp:sp modelId="{986462C3-D358-4EDA-B833-80DF75C8FFBF}">
      <dsp:nvSpPr>
        <dsp:cNvPr id="0" name=""/>
        <dsp:cNvSpPr/>
      </dsp:nvSpPr>
      <dsp:spPr>
        <a:xfrm>
          <a:off x="855729" y="1423017"/>
          <a:ext cx="1894577" cy="1136746"/>
        </a:xfrm>
        <a:prstGeom prst="roundRect">
          <a:avLst>
            <a:gd name="adj" fmla="val 10000"/>
          </a:avLst>
        </a:prstGeom>
        <a:solidFill>
          <a:schemeClr val="accent1">
            <a:lumMod val="60000"/>
            <a:lumOff val="4000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Mr. Shubham  </a:t>
          </a:r>
          <a:r>
            <a:rPr lang="en-US" sz="1100" b="1" kern="1200" dirty="0" err="1"/>
            <a:t>Kabre</a:t>
          </a:r>
          <a:r>
            <a:rPr lang="en-US" sz="1100" b="1" kern="1200" dirty="0"/>
            <a:t> (Mentor)</a:t>
          </a:r>
        </a:p>
      </dsp:txBody>
      <dsp:txXfrm>
        <a:off x="889023" y="1456311"/>
        <a:ext cx="1827989" cy="1070158"/>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png>
</file>

<file path=ppt/media/image14.sv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12/15/2023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42275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75879078"/>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78714730"/>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465910790"/>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480206"/>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r>
              <a:rPr lang="en-US"/>
              <a:t>20XX</a:t>
            </a:r>
            <a:endParaRPr lang="en-US" dirty="0"/>
          </a:p>
        </p:txBody>
      </p:sp>
      <p:sp>
        <p:nvSpPr>
          <p:cNvPr id="4"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8885930"/>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r>
              <a:rPr lang="en-US"/>
              <a:t>20XX</a:t>
            </a:r>
            <a:endParaRPr lang="en-US" dirty="0"/>
          </a:p>
        </p:txBody>
      </p:sp>
      <p:sp>
        <p:nvSpPr>
          <p:cNvPr id="4"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432313"/>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777162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81855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hdr="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E7D0488-B202-4F7B-9F3C-5F3540449364}"/>
              </a:ext>
            </a:extLst>
          </p:cNvPr>
          <p:cNvSpPr>
            <a:spLocks noGrp="1"/>
          </p:cNvSpPr>
          <p:nvPr>
            <p:ph type="title"/>
          </p:nvPr>
        </p:nvSpPr>
        <p:spPr>
          <a:xfrm>
            <a:off x="581192" y="3986411"/>
            <a:ext cx="3568661" cy="1872388"/>
          </a:xfrm>
        </p:spPr>
        <p:txBody>
          <a:bodyPr anchor="ctr"/>
          <a:lstStyle/>
          <a:p>
            <a:pPr algn="r"/>
            <a:r>
              <a:rPr lang="en-US">
                <a:solidFill>
                  <a:schemeClr val="tx2"/>
                </a:solidFill>
              </a:rPr>
              <a:t>Click to edit Master title style</a:t>
            </a:r>
            <a:endParaRPr lang="en-US" dirty="0">
              <a:solidFill>
                <a:schemeClr val="tx2"/>
              </a:solidFill>
            </a:endParaRPr>
          </a:p>
        </p:txBody>
      </p:sp>
      <p:sp>
        <p:nvSpPr>
          <p:cNvPr id="12" name="Picture Placeholder 11">
            <a:extLst>
              <a:ext uri="{FF2B5EF4-FFF2-40B4-BE49-F238E27FC236}">
                <a16:creationId xmlns:a16="http://schemas.microsoft.com/office/drawing/2014/main" id="{5972A87D-479C-4157-A7C5-33D8FC7B2974}"/>
              </a:ext>
            </a:extLst>
          </p:cNvPr>
          <p:cNvSpPr>
            <a:spLocks noGrp="1"/>
          </p:cNvSpPr>
          <p:nvPr>
            <p:ph type="pic" sz="quarter" idx="13"/>
          </p:nvPr>
        </p:nvSpPr>
        <p:spPr>
          <a:xfrm>
            <a:off x="448056" y="768096"/>
            <a:ext cx="2578608" cy="2816352"/>
          </a:xfrm>
          <a:solidFill>
            <a:schemeClr val="accent2"/>
          </a:solidFill>
        </p:spPr>
        <p:txBody>
          <a:bodyPr/>
          <a:lstStyle/>
          <a:p>
            <a:r>
              <a:rPr lang="en-US"/>
              <a:t>Click icon to add picture</a:t>
            </a:r>
            <a:endParaRPr lang="en-US" dirty="0"/>
          </a:p>
        </p:txBody>
      </p:sp>
      <p:sp>
        <p:nvSpPr>
          <p:cNvPr id="13" name="Picture Placeholder 11">
            <a:extLst>
              <a:ext uri="{FF2B5EF4-FFF2-40B4-BE49-F238E27FC236}">
                <a16:creationId xmlns:a16="http://schemas.microsoft.com/office/drawing/2014/main" id="{78EE581A-A98D-4A1B-B826-3C60801D6672}"/>
              </a:ext>
            </a:extLst>
          </p:cNvPr>
          <p:cNvSpPr>
            <a:spLocks noGrp="1"/>
          </p:cNvSpPr>
          <p:nvPr>
            <p:ph type="pic" sz="quarter" idx="14"/>
          </p:nvPr>
        </p:nvSpPr>
        <p:spPr>
          <a:xfrm>
            <a:off x="3352800" y="768096"/>
            <a:ext cx="2578608" cy="2816352"/>
          </a:xfrm>
          <a:solidFill>
            <a:schemeClr val="accent2"/>
          </a:solidFill>
        </p:spPr>
        <p:txBody>
          <a:bodyPr/>
          <a:lstStyle/>
          <a:p>
            <a:r>
              <a:rPr lang="en-US"/>
              <a:t>Click icon to add picture</a:t>
            </a:r>
            <a:endParaRPr lang="en-US" dirty="0"/>
          </a:p>
        </p:txBody>
      </p:sp>
      <p:sp>
        <p:nvSpPr>
          <p:cNvPr id="14" name="Picture Placeholder 11">
            <a:extLst>
              <a:ext uri="{FF2B5EF4-FFF2-40B4-BE49-F238E27FC236}">
                <a16:creationId xmlns:a16="http://schemas.microsoft.com/office/drawing/2014/main" id="{16AE88BE-E502-4D34-AAE9-6EE48F1ACE29}"/>
              </a:ext>
            </a:extLst>
          </p:cNvPr>
          <p:cNvSpPr>
            <a:spLocks noGrp="1"/>
          </p:cNvSpPr>
          <p:nvPr>
            <p:ph type="pic" sz="quarter" idx="15"/>
          </p:nvPr>
        </p:nvSpPr>
        <p:spPr>
          <a:xfrm>
            <a:off x="6257544" y="768096"/>
            <a:ext cx="2578608" cy="2816352"/>
          </a:xfrm>
          <a:solidFill>
            <a:schemeClr val="accent2"/>
          </a:solidFill>
        </p:spPr>
        <p:txBody>
          <a:bodyPr/>
          <a:lstStyle/>
          <a:p>
            <a:r>
              <a:rPr lang="en-US"/>
              <a:t>Click icon to add picture</a:t>
            </a:r>
            <a:endParaRPr lang="en-US" dirty="0"/>
          </a:p>
        </p:txBody>
      </p:sp>
      <p:sp>
        <p:nvSpPr>
          <p:cNvPr id="16" name="Picture Placeholder 11">
            <a:extLst>
              <a:ext uri="{FF2B5EF4-FFF2-40B4-BE49-F238E27FC236}">
                <a16:creationId xmlns:a16="http://schemas.microsoft.com/office/drawing/2014/main" id="{9FD0C6B3-E0D9-4177-8079-178D1B0F530D}"/>
              </a:ext>
            </a:extLst>
          </p:cNvPr>
          <p:cNvSpPr>
            <a:spLocks noGrp="1"/>
          </p:cNvSpPr>
          <p:nvPr>
            <p:ph type="pic" sz="quarter" idx="16"/>
          </p:nvPr>
        </p:nvSpPr>
        <p:spPr>
          <a:xfrm>
            <a:off x="9162288" y="768096"/>
            <a:ext cx="2578608" cy="2816352"/>
          </a:xfrm>
          <a:solidFill>
            <a:schemeClr val="accent2"/>
          </a:solidFill>
        </p:spPr>
        <p:txBody>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53AD8A25-150B-42DF-B6CC-FB1E5225D517}"/>
              </a:ext>
            </a:extLst>
          </p:cNvPr>
          <p:cNvSpPr>
            <a:spLocks noGrp="1"/>
          </p:cNvSpPr>
          <p:nvPr>
            <p:ph idx="1"/>
          </p:nvPr>
        </p:nvSpPr>
        <p:spPr>
          <a:xfrm>
            <a:off x="4520392" y="3956050"/>
            <a:ext cx="7225075" cy="1902749"/>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73016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p:nvPr>
        </p:nvSpPr>
        <p:spPr>
          <a:xfrm>
            <a:off x="581191" y="4322102"/>
            <a:ext cx="10993549" cy="1153609"/>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DDD90A03-8871-46F6-B527-27A279CAF3FE}"/>
              </a:ext>
            </a:extLst>
          </p:cNvPr>
          <p:cNvSpPr>
            <a:spLocks noGrp="1"/>
          </p:cNvSpPr>
          <p:nvPr>
            <p:ph type="subTitle" idx="1"/>
          </p:nvPr>
        </p:nvSpPr>
        <p:spPr>
          <a:xfrm>
            <a:off x="581194" y="5475712"/>
            <a:ext cx="10993546" cy="590321"/>
          </a:xfrm>
        </p:spPr>
        <p:txBody>
          <a:bodyPr/>
          <a:lstStyle>
            <a:lvl1pPr marL="0" indent="0">
              <a:buNone/>
              <a:defRPr/>
            </a:lvl1pPr>
          </a:lstStyle>
          <a:p>
            <a:r>
              <a:rPr lang="en-US"/>
              <a:t>Click to edit Master subtitle style</a:t>
            </a:r>
            <a:endParaRPr lang="en-US" dirty="0"/>
          </a:p>
        </p:txBody>
      </p:sp>
      <p:sp>
        <p:nvSpPr>
          <p:cNvPr id="9" name="Picture Placeholder 8">
            <a:extLst>
              <a:ext uri="{FF2B5EF4-FFF2-40B4-BE49-F238E27FC236}">
                <a16:creationId xmlns:a16="http://schemas.microsoft.com/office/drawing/2014/main" id="{18C0DC8A-3006-4A75-A9BA-FCA96D2C38A9}"/>
              </a:ext>
            </a:extLst>
          </p:cNvPr>
          <p:cNvSpPr>
            <a:spLocks noGrp="1"/>
          </p:cNvSpPr>
          <p:nvPr>
            <p:ph type="pic" sz="quarter" idx="13"/>
          </p:nvPr>
        </p:nvSpPr>
        <p:spPr>
          <a:xfrm>
            <a:off x="449580" y="603504"/>
            <a:ext cx="11292840" cy="3557016"/>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9484743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018977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AD7E45-24A5-4020-858E-57CFA0955730}"/>
              </a:ext>
            </a:extLst>
          </p:cNvPr>
          <p:cNvSpPr>
            <a:spLocks noGrp="1"/>
          </p:cNvSpPr>
          <p:nvPr>
            <p:ph type="ctrTitle"/>
          </p:nvPr>
        </p:nvSpPr>
        <p:spPr>
          <a:xfrm>
            <a:off x="581191" y="1020431"/>
            <a:ext cx="10993549" cy="1475013"/>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9C213B6D-04F4-4E9D-AD86-E50884CB4CB3}"/>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10" name="Picture Placeholder 9">
            <a:extLst>
              <a:ext uri="{FF2B5EF4-FFF2-40B4-BE49-F238E27FC236}">
                <a16:creationId xmlns:a16="http://schemas.microsoft.com/office/drawing/2014/main" id="{52DB8B62-62C2-4723-85AF-F5D87B489A63}"/>
              </a:ext>
            </a:extLst>
          </p:cNvPr>
          <p:cNvSpPr>
            <a:spLocks noGrp="1"/>
          </p:cNvSpPr>
          <p:nvPr>
            <p:ph type="pic" sz="quarter" idx="13"/>
          </p:nvPr>
        </p:nvSpPr>
        <p:spPr>
          <a:xfrm>
            <a:off x="448056" y="3081528"/>
            <a:ext cx="5486400" cy="3310128"/>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D1329640-D9D1-44D4-8E40-04E753A2B826}"/>
              </a:ext>
            </a:extLst>
          </p:cNvPr>
          <p:cNvSpPr>
            <a:spLocks noGrp="1"/>
          </p:cNvSpPr>
          <p:nvPr>
            <p:ph type="pic" sz="quarter" idx="14"/>
          </p:nvPr>
        </p:nvSpPr>
        <p:spPr>
          <a:xfrm>
            <a:off x="6254496" y="3081528"/>
            <a:ext cx="5486400" cy="3310128"/>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893481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20F9CA6-0CB1-4A9E-96E4-67800B107E2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05826FB8-73AC-4F8B-BD9C-B5E87FC9C6A9}"/>
              </a:ext>
              <a:ext uri="{C183D7F6-B498-43B3-948B-1728B52AA6E4}">
                <adec:decorative xmlns:adec="http://schemas.microsoft.com/office/drawing/2017/decorative" val="1"/>
              </a:ext>
            </a:extLst>
          </p:cNvPr>
          <p:cNvSpPr/>
          <p:nvPr userDrawn="1"/>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609906" y="702156"/>
            <a:ext cx="3568661" cy="1188720"/>
          </a:xfrm>
        </p:spPr>
        <p:txBody>
          <a:body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F7AE5FA5-AF50-4B00-8E20-1B20A667A3BF}"/>
              </a:ext>
            </a:extLst>
          </p:cNvPr>
          <p:cNvSpPr>
            <a:spLocks noGrp="1"/>
          </p:cNvSpPr>
          <p:nvPr>
            <p:ph idx="1"/>
          </p:nvPr>
        </p:nvSpPr>
        <p:spPr>
          <a:xfrm>
            <a:off x="609906" y="2340864"/>
            <a:ext cx="3568661" cy="3634486"/>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13" name="Picture Placeholder 12">
            <a:extLst>
              <a:ext uri="{FF2B5EF4-FFF2-40B4-BE49-F238E27FC236}">
                <a16:creationId xmlns:a16="http://schemas.microsoft.com/office/drawing/2014/main" id="{83237575-909D-45C0-B594-0B7A40F04B52}"/>
              </a:ext>
            </a:extLst>
          </p:cNvPr>
          <p:cNvSpPr>
            <a:spLocks noGrp="1"/>
          </p:cNvSpPr>
          <p:nvPr>
            <p:ph type="pic" sz="quarter" idx="13"/>
          </p:nvPr>
        </p:nvSpPr>
        <p:spPr>
          <a:xfrm>
            <a:off x="4657344" y="0"/>
            <a:ext cx="7534656" cy="6858000"/>
          </a:xfrm>
          <a:solidFill>
            <a:schemeClr val="accent2"/>
          </a:solidFill>
        </p:spPr>
        <p:txBody>
          <a:bodyPr/>
          <a:lstStyle/>
          <a:p>
            <a:r>
              <a:rPr lang="en-US"/>
              <a:t>Click icon to add picture</a:t>
            </a:r>
            <a:endParaRPr lang="en-US" dirty="0"/>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653889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15" name="SmartArt Placeholder 14">
            <a:extLst>
              <a:ext uri="{FF2B5EF4-FFF2-40B4-BE49-F238E27FC236}">
                <a16:creationId xmlns:a16="http://schemas.microsoft.com/office/drawing/2014/main" id="{1A07AFA2-B97F-4965-B3E3-0399F8696B92}"/>
              </a:ext>
            </a:extLst>
          </p:cNvPr>
          <p:cNvSpPr>
            <a:spLocks noGrp="1"/>
          </p:cNvSpPr>
          <p:nvPr>
            <p:ph type="dgm" sz="quarter" idx="13"/>
          </p:nvPr>
        </p:nvSpPr>
        <p:spPr>
          <a:xfrm>
            <a:off x="576263" y="2290762"/>
            <a:ext cx="2286000" cy="2514600"/>
          </a:xfrm>
          <a:solidFill>
            <a:schemeClr val="accent2"/>
          </a:solidFill>
        </p:spPr>
        <p:txBody>
          <a:bodyPr/>
          <a:lstStyle/>
          <a:p>
            <a:r>
              <a:rPr lang="en-US"/>
              <a:t>Click icon to add SmartArt graphic</a:t>
            </a:r>
            <a:endParaRPr lang="en-US" dirty="0"/>
          </a:p>
        </p:txBody>
      </p:sp>
      <p:sp>
        <p:nvSpPr>
          <p:cNvPr id="16" name="SmartArt Placeholder 14">
            <a:extLst>
              <a:ext uri="{FF2B5EF4-FFF2-40B4-BE49-F238E27FC236}">
                <a16:creationId xmlns:a16="http://schemas.microsoft.com/office/drawing/2014/main" id="{FBD83F25-25EA-4FCB-9180-B7567885BE7A}"/>
              </a:ext>
            </a:extLst>
          </p:cNvPr>
          <p:cNvSpPr>
            <a:spLocks noGrp="1"/>
          </p:cNvSpPr>
          <p:nvPr>
            <p:ph type="dgm" sz="quarter" idx="14"/>
          </p:nvPr>
        </p:nvSpPr>
        <p:spPr>
          <a:xfrm>
            <a:off x="3486759" y="2290762"/>
            <a:ext cx="2286000" cy="2514600"/>
          </a:xfrm>
          <a:solidFill>
            <a:schemeClr val="accent2"/>
          </a:solidFill>
        </p:spPr>
        <p:txBody>
          <a:bodyPr/>
          <a:lstStyle/>
          <a:p>
            <a:r>
              <a:rPr lang="en-US"/>
              <a:t>Click icon to add SmartArt graphic</a:t>
            </a:r>
            <a:endParaRPr lang="en-US" dirty="0"/>
          </a:p>
        </p:txBody>
      </p:sp>
      <p:sp>
        <p:nvSpPr>
          <p:cNvPr id="17" name="SmartArt Placeholder 14">
            <a:extLst>
              <a:ext uri="{FF2B5EF4-FFF2-40B4-BE49-F238E27FC236}">
                <a16:creationId xmlns:a16="http://schemas.microsoft.com/office/drawing/2014/main" id="{C19AF1FD-578A-4AC1-8006-BF395C098188}"/>
              </a:ext>
            </a:extLst>
          </p:cNvPr>
          <p:cNvSpPr>
            <a:spLocks noGrp="1"/>
          </p:cNvSpPr>
          <p:nvPr>
            <p:ph type="dgm" sz="quarter" idx="15"/>
          </p:nvPr>
        </p:nvSpPr>
        <p:spPr>
          <a:xfrm>
            <a:off x="6397255" y="2290762"/>
            <a:ext cx="2286000" cy="2514600"/>
          </a:xfrm>
          <a:solidFill>
            <a:schemeClr val="accent2"/>
          </a:solidFill>
        </p:spPr>
        <p:txBody>
          <a:bodyPr/>
          <a:lstStyle/>
          <a:p>
            <a:r>
              <a:rPr lang="en-US"/>
              <a:t>Click icon to add SmartArt graphic</a:t>
            </a:r>
            <a:endParaRPr lang="en-US" dirty="0"/>
          </a:p>
        </p:txBody>
      </p:sp>
      <p:sp>
        <p:nvSpPr>
          <p:cNvPr id="18" name="SmartArt Placeholder 14">
            <a:extLst>
              <a:ext uri="{FF2B5EF4-FFF2-40B4-BE49-F238E27FC236}">
                <a16:creationId xmlns:a16="http://schemas.microsoft.com/office/drawing/2014/main" id="{A30FAB41-D651-4537-9674-A090F9541E38}"/>
              </a:ext>
            </a:extLst>
          </p:cNvPr>
          <p:cNvSpPr>
            <a:spLocks noGrp="1"/>
          </p:cNvSpPr>
          <p:nvPr>
            <p:ph type="dgm" sz="quarter" idx="16"/>
          </p:nvPr>
        </p:nvSpPr>
        <p:spPr>
          <a:xfrm>
            <a:off x="9307750" y="2290762"/>
            <a:ext cx="2286000" cy="2514600"/>
          </a:xfrm>
          <a:solidFill>
            <a:schemeClr val="accent2"/>
          </a:solidFill>
        </p:spPr>
        <p:txBody>
          <a:bodyPr/>
          <a:lstStyle/>
          <a:p>
            <a:r>
              <a:rPr lang="en-US"/>
              <a:t>Click icon to add SmartArt graphic</a:t>
            </a:r>
            <a:endParaRPr lang="en-US" dirty="0"/>
          </a:p>
        </p:txBody>
      </p:sp>
      <p:sp>
        <p:nvSpPr>
          <p:cNvPr id="20" name="Text Placeholder 19">
            <a:extLst>
              <a:ext uri="{FF2B5EF4-FFF2-40B4-BE49-F238E27FC236}">
                <a16:creationId xmlns:a16="http://schemas.microsoft.com/office/drawing/2014/main" id="{6FF70985-87A5-4813-BB21-CD79732947F5}"/>
              </a:ext>
            </a:extLst>
          </p:cNvPr>
          <p:cNvSpPr>
            <a:spLocks noGrp="1"/>
          </p:cNvSpPr>
          <p:nvPr>
            <p:ph type="body" sz="quarter" idx="17" hasCustomPrompt="1"/>
          </p:nvPr>
        </p:nvSpPr>
        <p:spPr>
          <a:xfrm>
            <a:off x="576263"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2" name="Text Placeholder 21">
            <a:extLst>
              <a:ext uri="{FF2B5EF4-FFF2-40B4-BE49-F238E27FC236}">
                <a16:creationId xmlns:a16="http://schemas.microsoft.com/office/drawing/2014/main" id="{8F30C930-1919-4A13-98BD-6CB6119CC11A}"/>
              </a:ext>
            </a:extLst>
          </p:cNvPr>
          <p:cNvSpPr>
            <a:spLocks noGrp="1"/>
          </p:cNvSpPr>
          <p:nvPr>
            <p:ph type="body" sz="quarter" idx="18" hasCustomPrompt="1"/>
          </p:nvPr>
        </p:nvSpPr>
        <p:spPr>
          <a:xfrm>
            <a:off x="575894"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3" name="Text Placeholder 19">
            <a:extLst>
              <a:ext uri="{FF2B5EF4-FFF2-40B4-BE49-F238E27FC236}">
                <a16:creationId xmlns:a16="http://schemas.microsoft.com/office/drawing/2014/main" id="{6E4126AC-7681-4156-8274-2A6414894394}"/>
              </a:ext>
            </a:extLst>
          </p:cNvPr>
          <p:cNvSpPr>
            <a:spLocks noGrp="1"/>
          </p:cNvSpPr>
          <p:nvPr>
            <p:ph type="body" sz="quarter" idx="19" hasCustomPrompt="1"/>
          </p:nvPr>
        </p:nvSpPr>
        <p:spPr>
          <a:xfrm>
            <a:off x="3487128"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4" name="Text Placeholder 21">
            <a:extLst>
              <a:ext uri="{FF2B5EF4-FFF2-40B4-BE49-F238E27FC236}">
                <a16:creationId xmlns:a16="http://schemas.microsoft.com/office/drawing/2014/main" id="{D03485ED-1755-41FA-942B-ED95B3913DBF}"/>
              </a:ext>
            </a:extLst>
          </p:cNvPr>
          <p:cNvSpPr>
            <a:spLocks noGrp="1"/>
          </p:cNvSpPr>
          <p:nvPr>
            <p:ph type="body" sz="quarter" idx="20" hasCustomPrompt="1"/>
          </p:nvPr>
        </p:nvSpPr>
        <p:spPr>
          <a:xfrm>
            <a:off x="3486759"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5" name="Text Placeholder 19">
            <a:extLst>
              <a:ext uri="{FF2B5EF4-FFF2-40B4-BE49-F238E27FC236}">
                <a16:creationId xmlns:a16="http://schemas.microsoft.com/office/drawing/2014/main" id="{42AFEFC9-586E-4B97-AD51-F02AC6AC6A60}"/>
              </a:ext>
            </a:extLst>
          </p:cNvPr>
          <p:cNvSpPr>
            <a:spLocks noGrp="1"/>
          </p:cNvSpPr>
          <p:nvPr>
            <p:ph type="body" sz="quarter" idx="21" hasCustomPrompt="1"/>
          </p:nvPr>
        </p:nvSpPr>
        <p:spPr>
          <a:xfrm>
            <a:off x="6397624"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6" name="Text Placeholder 21">
            <a:extLst>
              <a:ext uri="{FF2B5EF4-FFF2-40B4-BE49-F238E27FC236}">
                <a16:creationId xmlns:a16="http://schemas.microsoft.com/office/drawing/2014/main" id="{E94B1769-BE23-4EBA-A0DA-9A01476DAC50}"/>
              </a:ext>
            </a:extLst>
          </p:cNvPr>
          <p:cNvSpPr>
            <a:spLocks noGrp="1"/>
          </p:cNvSpPr>
          <p:nvPr>
            <p:ph type="body" sz="quarter" idx="22" hasCustomPrompt="1"/>
          </p:nvPr>
        </p:nvSpPr>
        <p:spPr>
          <a:xfrm>
            <a:off x="6397255"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7" name="Text Placeholder 19">
            <a:extLst>
              <a:ext uri="{FF2B5EF4-FFF2-40B4-BE49-F238E27FC236}">
                <a16:creationId xmlns:a16="http://schemas.microsoft.com/office/drawing/2014/main" id="{9A7362AB-6137-4C5C-9219-392C3875AD9B}"/>
              </a:ext>
            </a:extLst>
          </p:cNvPr>
          <p:cNvSpPr>
            <a:spLocks noGrp="1"/>
          </p:cNvSpPr>
          <p:nvPr>
            <p:ph type="body" sz="quarter" idx="23" hasCustomPrompt="1"/>
          </p:nvPr>
        </p:nvSpPr>
        <p:spPr>
          <a:xfrm>
            <a:off x="9308119" y="4957131"/>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8" name="Text Placeholder 21">
            <a:extLst>
              <a:ext uri="{FF2B5EF4-FFF2-40B4-BE49-F238E27FC236}">
                <a16:creationId xmlns:a16="http://schemas.microsoft.com/office/drawing/2014/main" id="{DA6F45F2-E17A-4027-AAA9-B9B703C26A2F}"/>
              </a:ext>
            </a:extLst>
          </p:cNvPr>
          <p:cNvSpPr>
            <a:spLocks noGrp="1"/>
          </p:cNvSpPr>
          <p:nvPr>
            <p:ph type="body" sz="quarter" idx="24" hasCustomPrompt="1"/>
          </p:nvPr>
        </p:nvSpPr>
        <p:spPr>
          <a:xfrm>
            <a:off x="9307750" y="5461004"/>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4" name="Footer Placeholder 3"/>
          <p:cNvSpPr>
            <a:spLocks noGrp="1"/>
          </p:cNvSpPr>
          <p:nvPr>
            <p:ph type="ftr" sz="quarter" idx="11"/>
          </p:nvPr>
        </p:nvSpPr>
        <p:spPr/>
        <p:txBody>
          <a:bodyPr/>
          <a:lstStyle/>
          <a:p>
            <a:r>
              <a:rPr lang="en-US" dirty="0"/>
              <a:t>Sample Footer Text</a:t>
            </a:r>
          </a:p>
        </p:txBody>
      </p:sp>
      <p:sp>
        <p:nvSpPr>
          <p:cNvPr id="3" name="Date Placeholder 2"/>
          <p:cNvSpPr>
            <a:spLocks noGrp="1"/>
          </p:cNvSpPr>
          <p:nvPr>
            <p:ph type="dt" sz="half" idx="10"/>
          </p:nvPr>
        </p:nvSpPr>
        <p:spPr/>
        <p:txBody>
          <a:bodyPr/>
          <a:lstStyle/>
          <a:p>
            <a:r>
              <a:rPr lang="en-US" dirty="0"/>
              <a:t>20XX</a:t>
            </a:r>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92637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078698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hdr="0"/>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122696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1125587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744790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r>
              <a:rPr lang="en-US"/>
              <a:t>Sample Footer Text</a:t>
            </a:r>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978444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r>
              <a:rPr lang="en-US"/>
              <a:t>20XX</a:t>
            </a:r>
            <a:endParaRPr lang="en-US" dirty="0"/>
          </a:p>
        </p:txBody>
      </p:sp>
      <p:sp>
        <p:nvSpPr>
          <p:cNvPr id="5" name="Footer Placeholder 3"/>
          <p:cNvSpPr>
            <a:spLocks noGrp="1"/>
          </p:cNvSpPr>
          <p:nvPr>
            <p:ph type="ftr" sz="quarter" idx="11"/>
          </p:nvPr>
        </p:nvSpPr>
        <p:spPr/>
        <p:txBody>
          <a:bodyPr/>
          <a:lstStyle/>
          <a:p>
            <a:r>
              <a:rPr lang="en-US"/>
              <a:t>Sample Footer Text</a:t>
            </a:r>
            <a:endParaRPr lang="en-US" dirty="0"/>
          </a:p>
        </p:txBody>
      </p:sp>
      <p:sp>
        <p:nvSpPr>
          <p:cNvPr id="6"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21932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hdr="0"/>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r>
              <a:rPr lang="en-US"/>
              <a:t>20XX</a:t>
            </a:r>
            <a:endParaRPr lang="en-US" dirty="0"/>
          </a:p>
        </p:txBody>
      </p:sp>
      <p:sp>
        <p:nvSpPr>
          <p:cNvPr id="5" name="Footer Placeholder 2"/>
          <p:cNvSpPr>
            <a:spLocks noGrp="1"/>
          </p:cNvSpPr>
          <p:nvPr>
            <p:ph type="ftr" sz="quarter" idx="11"/>
          </p:nvPr>
        </p:nvSpPr>
        <p:spPr/>
        <p:txBody>
          <a:bodyPr/>
          <a:lstStyle/>
          <a:p>
            <a:r>
              <a:rPr lang="en-US"/>
              <a:t>Sample Footer Text</a:t>
            </a:r>
            <a:endParaRPr lang="en-US" dirty="0"/>
          </a:p>
        </p:txBody>
      </p:sp>
      <p:sp>
        <p:nvSpPr>
          <p:cNvPr id="6"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3874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223031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r>
              <a:rPr lang="en-US"/>
              <a:t>20XX</a:t>
            </a:r>
            <a:endParaRPr lang="en-US" dirty="0"/>
          </a:p>
        </p:txBody>
      </p:sp>
      <p:sp>
        <p:nvSpPr>
          <p:cNvPr id="5" name="Footer Placeholder 5"/>
          <p:cNvSpPr>
            <a:spLocks noGrp="1"/>
          </p:cNvSpPr>
          <p:nvPr>
            <p:ph type="ftr" sz="quarter" idx="11"/>
          </p:nvPr>
        </p:nvSpPr>
        <p:spPr/>
        <p:txBody>
          <a:bodyPr/>
          <a:lstStyle/>
          <a:p>
            <a:r>
              <a:rPr lang="en-US"/>
              <a:t>Sample Footer Text</a:t>
            </a:r>
            <a:endParaRPr lang="en-US" dirty="0"/>
          </a:p>
        </p:txBody>
      </p:sp>
      <p:sp>
        <p:nvSpPr>
          <p:cNvPr id="6"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495991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pPr algn="l"/>
            <a:r>
              <a:rPr lang="en-US"/>
              <a:t>Sample Footer Text</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493719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9185210"/>
      </p:ext>
    </p:extLst>
  </p:cSld>
  <p:clrMapOvr>
    <a:masterClrMapping/>
  </p:clrMapOvr>
  <p:hf hdr="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78020897"/>
      </p:ext>
    </p:extLst>
  </p:cSld>
  <p:clrMapOvr>
    <a:masterClrMapping/>
  </p:clrMapOvr>
  <p:hf hdr="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2797121338"/>
      </p:ext>
    </p:extLst>
  </p:cSld>
  <p:clrMapOvr>
    <a:masterClrMapping/>
  </p:clrMapOvr>
  <p:hf hdr="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465389"/>
      </p:ext>
    </p:extLst>
  </p:cSld>
  <p:clrMapOvr>
    <a:masterClrMapping/>
  </p:clrMapOvr>
  <p:hf hdr="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r>
              <a:rPr lang="en-US"/>
              <a:t>20XX</a:t>
            </a:r>
            <a:endParaRPr lang="en-US" dirty="0"/>
          </a:p>
        </p:txBody>
      </p:sp>
      <p:sp>
        <p:nvSpPr>
          <p:cNvPr id="4"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9497420"/>
      </p:ext>
    </p:extLst>
  </p:cSld>
  <p:clrMapOvr>
    <a:masterClrMapping/>
  </p:clrMapOvr>
  <p:hf hdr="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r>
              <a:rPr lang="en-US"/>
              <a:t>20XX</a:t>
            </a:r>
            <a:endParaRPr lang="en-US" dirty="0"/>
          </a:p>
        </p:txBody>
      </p:sp>
      <p:sp>
        <p:nvSpPr>
          <p:cNvPr id="4"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46764203"/>
      </p:ext>
    </p:extLst>
  </p:cSld>
  <p:clrMapOvr>
    <a:masterClrMapping/>
  </p:clrMapOvr>
  <p:hf hdr="0"/>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781682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hdr="0"/>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Sample Footer Text</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6973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r>
              <a:rPr lang="en-US"/>
              <a:t>Sample Footer Text</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4956509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r>
              <a:rPr lang="en-US"/>
              <a:t>Sample Footer Text</a:t>
            </a:r>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507999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r>
              <a:rPr lang="en-US"/>
              <a:t>20XX</a:t>
            </a:r>
            <a:endParaRPr lang="en-US" dirty="0"/>
          </a:p>
        </p:txBody>
      </p:sp>
      <p:sp>
        <p:nvSpPr>
          <p:cNvPr id="5" name="Footer Placeholder 3"/>
          <p:cNvSpPr>
            <a:spLocks noGrp="1"/>
          </p:cNvSpPr>
          <p:nvPr>
            <p:ph type="ftr" sz="quarter" idx="11"/>
          </p:nvPr>
        </p:nvSpPr>
        <p:spPr/>
        <p:txBody>
          <a:bodyPr/>
          <a:lstStyle/>
          <a:p>
            <a:r>
              <a:rPr lang="en-US"/>
              <a:t>Sample Footer Text</a:t>
            </a:r>
            <a:endParaRPr lang="en-US" dirty="0"/>
          </a:p>
        </p:txBody>
      </p:sp>
      <p:sp>
        <p:nvSpPr>
          <p:cNvPr id="6"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01145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r>
              <a:rPr lang="en-US"/>
              <a:t>20XX</a:t>
            </a:r>
            <a:endParaRPr lang="en-US" dirty="0"/>
          </a:p>
        </p:txBody>
      </p:sp>
      <p:sp>
        <p:nvSpPr>
          <p:cNvPr id="5" name="Footer Placeholder 2"/>
          <p:cNvSpPr>
            <a:spLocks noGrp="1"/>
          </p:cNvSpPr>
          <p:nvPr>
            <p:ph type="ftr" sz="quarter" idx="11"/>
          </p:nvPr>
        </p:nvSpPr>
        <p:spPr/>
        <p:txBody>
          <a:bodyPr/>
          <a:lstStyle/>
          <a:p>
            <a:r>
              <a:rPr lang="en-US"/>
              <a:t>Sample Footer Text</a:t>
            </a:r>
            <a:endParaRPr lang="en-US" dirty="0"/>
          </a:p>
        </p:txBody>
      </p:sp>
      <p:sp>
        <p:nvSpPr>
          <p:cNvPr id="6"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467345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r>
              <a:rPr lang="en-US"/>
              <a:t>20XX</a:t>
            </a:r>
            <a:endParaRPr lang="en-US" dirty="0"/>
          </a:p>
        </p:txBody>
      </p:sp>
      <p:sp>
        <p:nvSpPr>
          <p:cNvPr id="5" name="Footer Placeholder 5"/>
          <p:cNvSpPr>
            <a:spLocks noGrp="1"/>
          </p:cNvSpPr>
          <p:nvPr>
            <p:ph type="ftr" sz="quarter" idx="11"/>
          </p:nvPr>
        </p:nvSpPr>
        <p:spPr/>
        <p:txBody>
          <a:bodyPr/>
          <a:lstStyle/>
          <a:p>
            <a:r>
              <a:rPr lang="en-US"/>
              <a:t>Sample Footer Text</a:t>
            </a:r>
            <a:endParaRPr lang="en-US" dirty="0"/>
          </a:p>
        </p:txBody>
      </p:sp>
      <p:sp>
        <p:nvSpPr>
          <p:cNvPr id="6"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448549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pPr algn="l"/>
            <a:r>
              <a:rPr lang="en-US"/>
              <a:t>Sample Footer Text</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519437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4.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5.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theme" Target="../theme/theme2.xml"/><Relationship Id="rId3" Type="http://schemas.openxmlformats.org/officeDocument/2006/relationships/slideLayout" Target="../slideLayouts/slideLayout25.xml"/><Relationship Id="rId21" Type="http://schemas.openxmlformats.org/officeDocument/2006/relationships/image" Target="../media/image8.png"/><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image" Target="../media/image7.png"/><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image" Target="../media/image6.png"/><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image" Target="../media/image9.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r>
              <a:rPr lang="en-US"/>
              <a:t>20XX</a:t>
            </a:r>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US"/>
              <a:t>Sample Footer Text</a:t>
            </a:r>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A98EE3D-8CD1-4C3F-BD1C-C98C9596463C}" type="slidenum">
              <a:rPr lang="en-US" smtClean="0"/>
              <a:t>‹#›</a:t>
            </a:fld>
            <a:endParaRPr lang="en-US" dirty="0"/>
          </a:p>
        </p:txBody>
      </p:sp>
      <p:cxnSp>
        <p:nvCxnSpPr>
          <p:cNvPr id="11" name="Straight Connector 10">
            <a:extLst>
              <a:ext uri="{FF2B5EF4-FFF2-40B4-BE49-F238E27FC236}">
                <a16:creationId xmlns:a16="http://schemas.microsoft.com/office/drawing/2014/main" id="{DC7B92C4-0521-6613-3040-6763A00024F4}"/>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2BA520-C771-C3E7-EE3D-3AEFFF49B8E7}"/>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5BB1E01-78B9-E736-F05B-1D8112022025}"/>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4472531"/>
      </p:ext>
    </p:extLst>
  </p:cSld>
  <p:clrMap bg1="dk1" tx1="lt1" bg2="dk2" tx2="lt2" accent1="accent1" accent2="accent2" accent3="accent3" accent4="accent4" accent5="accent5" accent6="accent6" hlink="hlink" folHlink="folHlink"/>
  <p:sldLayoutIdLst>
    <p:sldLayoutId id="2147484216" r:id="rId1"/>
    <p:sldLayoutId id="2147484217" r:id="rId2"/>
    <p:sldLayoutId id="2147484218" r:id="rId3"/>
    <p:sldLayoutId id="2147484219" r:id="rId4"/>
    <p:sldLayoutId id="2147484220" r:id="rId5"/>
    <p:sldLayoutId id="2147484221" r:id="rId6"/>
    <p:sldLayoutId id="2147484222" r:id="rId7"/>
    <p:sldLayoutId id="2147484223" r:id="rId8"/>
    <p:sldLayoutId id="2147484224" r:id="rId9"/>
    <p:sldLayoutId id="2147484225" r:id="rId10"/>
    <p:sldLayoutId id="2147484226" r:id="rId11"/>
    <p:sldLayoutId id="2147484227" r:id="rId12"/>
    <p:sldLayoutId id="2147484228" r:id="rId13"/>
    <p:sldLayoutId id="2147484229" r:id="rId14"/>
    <p:sldLayoutId id="2147484230" r:id="rId15"/>
    <p:sldLayoutId id="2147484231" r:id="rId16"/>
    <p:sldLayoutId id="2147484232" r:id="rId17"/>
    <p:sldLayoutId id="2147484233" r:id="rId18"/>
    <p:sldLayoutId id="2147484234" r:id="rId19"/>
    <p:sldLayoutId id="2147484235" r:id="rId20"/>
    <p:sldLayoutId id="2147484236" r:id="rId21"/>
    <p:sldLayoutId id="2147483784" r:id="rId22"/>
  </p:sldLayoutIdLst>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hdr="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r>
              <a:rPr lang="en-US"/>
              <a:t>20XX</a:t>
            </a:r>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US"/>
              <a:t>Sample Footer Text</a:t>
            </a:r>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A98EE3D-8CD1-4C3F-BD1C-C98C9596463C}" type="slidenum">
              <a:rPr lang="en-US" smtClean="0"/>
              <a:t>‹#›</a:t>
            </a:fld>
            <a:endParaRPr lang="en-US" dirty="0"/>
          </a:p>
        </p:txBody>
      </p:sp>
      <p:cxnSp>
        <p:nvCxnSpPr>
          <p:cNvPr id="11" name="Straight Connector 10">
            <a:extLst>
              <a:ext uri="{FF2B5EF4-FFF2-40B4-BE49-F238E27FC236}">
                <a16:creationId xmlns:a16="http://schemas.microsoft.com/office/drawing/2014/main" id="{1746C4F9-D87B-9311-DF15-6754E84FC2E3}"/>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46D4556-FCC9-CC48-19AA-7CD7CFFE92DC}"/>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F83A28-0560-DC4A-C893-7AB9D7F75BD0}"/>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5128385"/>
      </p:ext>
    </p:extLst>
  </p:cSld>
  <p:clrMap bg1="dk1" tx1="lt1" bg2="dk2" tx2="lt2" accent1="accent1" accent2="accent2" accent3="accent3" accent4="accent4" accent5="accent5" accent6="accent6" hlink="hlink" folHlink="folHlink"/>
  <p:sldLayoutIdLst>
    <p:sldLayoutId id="2147484238" r:id="rId1"/>
    <p:sldLayoutId id="2147484239" r:id="rId2"/>
    <p:sldLayoutId id="2147484240" r:id="rId3"/>
    <p:sldLayoutId id="2147484241" r:id="rId4"/>
    <p:sldLayoutId id="2147484242" r:id="rId5"/>
    <p:sldLayoutId id="2147484243" r:id="rId6"/>
    <p:sldLayoutId id="2147484244" r:id="rId7"/>
    <p:sldLayoutId id="2147484245" r:id="rId8"/>
    <p:sldLayoutId id="2147484246" r:id="rId9"/>
    <p:sldLayoutId id="2147484247" r:id="rId10"/>
    <p:sldLayoutId id="2147484248" r:id="rId11"/>
    <p:sldLayoutId id="2147484249" r:id="rId12"/>
    <p:sldLayoutId id="2147484250" r:id="rId13"/>
    <p:sldLayoutId id="2147484251" r:id="rId14"/>
    <p:sldLayoutId id="2147484252" r:id="rId15"/>
    <p:sldLayoutId id="2147484253" r:id="rId16"/>
    <p:sldLayoutId id="2147484254" r:id="rId17"/>
  </p:sldLayoutIdLst>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hdr="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diagramLayout" Target="../diagrams/layout1.xml"/><Relationship Id="rId7" Type="http://schemas.openxmlformats.org/officeDocument/2006/relationships/image" Target="../media/image10.png"/><Relationship Id="rId2" Type="http://schemas.openxmlformats.org/officeDocument/2006/relationships/diagramData" Target="../diagrams/data1.xml"/><Relationship Id="rId1" Type="http://schemas.openxmlformats.org/officeDocument/2006/relationships/slideLayout" Target="../slideLayouts/slideLayout1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12.png"/></Relationships>
</file>

<file path=ppt/slides/_rels/slide1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png"/><Relationship Id="rId1" Type="http://schemas.openxmlformats.org/officeDocument/2006/relationships/slideLayout" Target="../slideLayouts/slideLayout19.xml"/><Relationship Id="rId4" Type="http://schemas.openxmlformats.org/officeDocument/2006/relationships/image" Target="../media/image17.sv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1.png"/><Relationship Id="rId1" Type="http://schemas.openxmlformats.org/officeDocument/2006/relationships/slideLayout" Target="../slideLayouts/slideLayout20.xml"/><Relationship Id="rId4" Type="http://schemas.openxmlformats.org/officeDocument/2006/relationships/image" Target="../media/image17.sv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42">
            <a:extLst>
              <a:ext uri="{FF2B5EF4-FFF2-40B4-BE49-F238E27FC236}">
                <a16:creationId xmlns:a16="http://schemas.microsoft.com/office/drawing/2014/main" id="{88275B53-A20E-B223-4406-229A6D5CF8FD}"/>
              </a:ext>
            </a:extLst>
          </p:cNvPr>
          <p:cNvSpPr txBox="1">
            <a:spLocks/>
          </p:cNvSpPr>
          <p:nvPr/>
        </p:nvSpPr>
        <p:spPr>
          <a:xfrm>
            <a:off x="4108492" y="3074538"/>
            <a:ext cx="3576613" cy="791263"/>
          </a:xfrm>
          <a:prstGeom prst="rect">
            <a:avLst/>
          </a:prstGeom>
          <a:gradFill flip="none" rotWithShape="1">
            <a:gsLst>
              <a:gs pos="0">
                <a:srgbClr val="FF0000"/>
              </a:gs>
              <a:gs pos="0">
                <a:srgbClr val="B44863"/>
              </a:gs>
              <a:gs pos="30000">
                <a:schemeClr val="accent2">
                  <a:lumMod val="97000"/>
                  <a:lumOff val="3000"/>
                </a:schemeClr>
              </a:gs>
              <a:gs pos="93000">
                <a:srgbClr val="FFFF00"/>
              </a:gs>
            </a:gsLst>
            <a:lin ang="16200000" scaled="1"/>
            <a:tileRect/>
          </a:gradFill>
          <a:ln>
            <a:noFill/>
          </a:ln>
          <a:scene3d>
            <a:camera prst="obliqueBottomLeft"/>
            <a:lightRig rig="threePt" dir="t"/>
          </a:scene3d>
          <a:sp3d>
            <a:bevelT w="139700" h="139700" prst="divot"/>
          </a:sp3d>
        </p:spPr>
        <p:style>
          <a:lnRef idx="0">
            <a:scrgbClr r="0" g="0" b="0"/>
          </a:lnRef>
          <a:fillRef idx="0">
            <a:scrgbClr r="0" g="0" b="0"/>
          </a:fillRef>
          <a:effectRef idx="0">
            <a:scrgbClr r="0" g="0" b="0"/>
          </a:effectRef>
          <a:fontRef idx="minor">
            <a:schemeClr val="lt1"/>
          </a:fontRef>
        </p:style>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buNone/>
            </a:pPr>
            <a:r>
              <a:rPr lang="en-US" b="1" dirty="0">
                <a:solidFill>
                  <a:schemeClr val="bg1"/>
                </a:solidFill>
              </a:rPr>
              <a:t>    Group Members</a:t>
            </a:r>
          </a:p>
          <a:p>
            <a:pPr marL="0" indent="0">
              <a:buNone/>
            </a:pPr>
            <a:r>
              <a:rPr lang="en-US" b="1" dirty="0">
                <a:solidFill>
                  <a:schemeClr val="bg1"/>
                </a:solidFill>
              </a:rPr>
              <a:t>               (Group 2)</a:t>
            </a:r>
          </a:p>
        </p:txBody>
      </p:sp>
      <p:cxnSp>
        <p:nvCxnSpPr>
          <p:cNvPr id="10" name="Connector: Elbow 9">
            <a:extLst>
              <a:ext uri="{FF2B5EF4-FFF2-40B4-BE49-F238E27FC236}">
                <a16:creationId xmlns:a16="http://schemas.microsoft.com/office/drawing/2014/main" id="{1C5AA644-E436-FDF7-9BF5-74D594C5FE1B}"/>
              </a:ext>
              <a:ext uri="{C183D7F6-B498-43B3-948B-1728B52AA6E4}">
                <adec:decorative xmlns:adec="http://schemas.microsoft.com/office/drawing/2017/decorative" val="1"/>
              </a:ext>
            </a:extLst>
          </p:cNvPr>
          <p:cNvCxnSpPr>
            <a:cxnSpLocks/>
          </p:cNvCxnSpPr>
          <p:nvPr/>
        </p:nvCxnSpPr>
        <p:spPr>
          <a:xfrm rot="5400000">
            <a:off x="3435591" y="2986412"/>
            <a:ext cx="1488235" cy="3235248"/>
          </a:xfrm>
          <a:prstGeom prst="bentConnector3">
            <a:avLst>
              <a:gd name="adj1" fmla="val 79355"/>
            </a:avLst>
          </a:prstGeom>
          <a:ln/>
        </p:spPr>
        <p:style>
          <a:lnRef idx="3">
            <a:schemeClr val="accent5"/>
          </a:lnRef>
          <a:fillRef idx="0">
            <a:schemeClr val="accent5"/>
          </a:fillRef>
          <a:effectRef idx="2">
            <a:schemeClr val="accent5"/>
          </a:effectRef>
          <a:fontRef idx="minor">
            <a:schemeClr val="tx1"/>
          </a:fontRef>
        </p:style>
      </p:cxnSp>
      <p:cxnSp>
        <p:nvCxnSpPr>
          <p:cNvPr id="12" name="Connector: Elbow 11">
            <a:extLst>
              <a:ext uri="{FF2B5EF4-FFF2-40B4-BE49-F238E27FC236}">
                <a16:creationId xmlns:a16="http://schemas.microsoft.com/office/drawing/2014/main" id="{EEFFAB57-84C8-2143-9CC2-6D06C4399F28}"/>
              </a:ext>
              <a:ext uri="{C183D7F6-B498-43B3-948B-1728B52AA6E4}">
                <adec:decorative xmlns:adec="http://schemas.microsoft.com/office/drawing/2017/decorative" val="1"/>
              </a:ext>
            </a:extLst>
          </p:cNvPr>
          <p:cNvCxnSpPr>
            <a:cxnSpLocks/>
          </p:cNvCxnSpPr>
          <p:nvPr/>
        </p:nvCxnSpPr>
        <p:spPr>
          <a:xfrm rot="16200000" flipH="1">
            <a:off x="6637479" y="3019771"/>
            <a:ext cx="1488235" cy="3168529"/>
          </a:xfrm>
          <a:prstGeom prst="bentConnector3">
            <a:avLst>
              <a:gd name="adj1" fmla="val 79270"/>
            </a:avLst>
          </a:prstGeom>
          <a:ln/>
        </p:spPr>
        <p:style>
          <a:lnRef idx="3">
            <a:schemeClr val="accent5"/>
          </a:lnRef>
          <a:fillRef idx="0">
            <a:schemeClr val="accent5"/>
          </a:fillRef>
          <a:effectRef idx="2">
            <a:schemeClr val="accent5"/>
          </a:effectRef>
          <a:fontRef idx="minor">
            <a:schemeClr val="tx1"/>
          </a:fontRef>
        </p:style>
      </p:cxnSp>
      <p:cxnSp>
        <p:nvCxnSpPr>
          <p:cNvPr id="14" name="Connector: Elbow 13">
            <a:extLst>
              <a:ext uri="{FF2B5EF4-FFF2-40B4-BE49-F238E27FC236}">
                <a16:creationId xmlns:a16="http://schemas.microsoft.com/office/drawing/2014/main" id="{02F6ADE1-C063-3DE5-472F-1194CB8F4AE5}"/>
              </a:ext>
              <a:ext uri="{C183D7F6-B498-43B3-948B-1728B52AA6E4}">
                <adec:decorative xmlns:adec="http://schemas.microsoft.com/office/drawing/2017/decorative" val="1"/>
              </a:ext>
            </a:extLst>
          </p:cNvPr>
          <p:cNvCxnSpPr>
            <a:cxnSpLocks/>
          </p:cNvCxnSpPr>
          <p:nvPr/>
        </p:nvCxnSpPr>
        <p:spPr>
          <a:xfrm rot="16200000" flipH="1">
            <a:off x="5997101" y="3660150"/>
            <a:ext cx="1488235" cy="1887772"/>
          </a:xfrm>
          <a:prstGeom prst="bentConnector3">
            <a:avLst>
              <a:gd name="adj1" fmla="val 79270"/>
            </a:avLst>
          </a:prstGeom>
          <a:ln/>
        </p:spPr>
        <p:style>
          <a:lnRef idx="3">
            <a:schemeClr val="accent5"/>
          </a:lnRef>
          <a:fillRef idx="0">
            <a:schemeClr val="accent5"/>
          </a:fillRef>
          <a:effectRef idx="2">
            <a:schemeClr val="accent5"/>
          </a:effectRef>
          <a:fontRef idx="minor">
            <a:schemeClr val="tx1"/>
          </a:fontRef>
        </p:style>
      </p:cxnSp>
      <p:cxnSp>
        <p:nvCxnSpPr>
          <p:cNvPr id="19" name="Connector: Elbow 18">
            <a:extLst>
              <a:ext uri="{FF2B5EF4-FFF2-40B4-BE49-F238E27FC236}">
                <a16:creationId xmlns:a16="http://schemas.microsoft.com/office/drawing/2014/main" id="{EE38918C-565F-BAAE-46AA-552BA946919C}"/>
              </a:ext>
              <a:ext uri="{C183D7F6-B498-43B3-948B-1728B52AA6E4}">
                <adec:decorative xmlns:adec="http://schemas.microsoft.com/office/drawing/2017/decorative" val="1"/>
              </a:ext>
            </a:extLst>
          </p:cNvPr>
          <p:cNvCxnSpPr>
            <a:cxnSpLocks/>
          </p:cNvCxnSpPr>
          <p:nvPr/>
        </p:nvCxnSpPr>
        <p:spPr>
          <a:xfrm rot="5400000">
            <a:off x="4075969" y="3626790"/>
            <a:ext cx="1488235" cy="1954493"/>
          </a:xfrm>
          <a:prstGeom prst="bentConnector3">
            <a:avLst>
              <a:gd name="adj1" fmla="val 79313"/>
            </a:avLst>
          </a:prstGeom>
          <a:ln/>
        </p:spPr>
        <p:style>
          <a:lnRef idx="3">
            <a:schemeClr val="accent5"/>
          </a:lnRef>
          <a:fillRef idx="0">
            <a:schemeClr val="accent5"/>
          </a:fillRef>
          <a:effectRef idx="2">
            <a:schemeClr val="accent5"/>
          </a:effectRef>
          <a:fontRef idx="minor">
            <a:schemeClr val="tx1"/>
          </a:fontRef>
        </p:style>
      </p:cxnSp>
      <p:cxnSp>
        <p:nvCxnSpPr>
          <p:cNvPr id="20" name="Connector: Elbow 19">
            <a:extLst>
              <a:ext uri="{FF2B5EF4-FFF2-40B4-BE49-F238E27FC236}">
                <a16:creationId xmlns:a16="http://schemas.microsoft.com/office/drawing/2014/main" id="{2066EB47-EF97-3356-2CBC-30BD72EBF5E9}"/>
              </a:ext>
              <a:ext uri="{C183D7F6-B498-43B3-948B-1728B52AA6E4}">
                <adec:decorative xmlns:adec="http://schemas.microsoft.com/office/drawing/2017/decorative" val="1"/>
              </a:ext>
            </a:extLst>
          </p:cNvPr>
          <p:cNvCxnSpPr>
            <a:cxnSpLocks/>
          </p:cNvCxnSpPr>
          <p:nvPr/>
        </p:nvCxnSpPr>
        <p:spPr>
          <a:xfrm rot="5400000">
            <a:off x="4716346" y="4267168"/>
            <a:ext cx="1488235" cy="673738"/>
          </a:xfrm>
          <a:prstGeom prst="bentConnector3">
            <a:avLst>
              <a:gd name="adj1" fmla="val 79313"/>
            </a:avLst>
          </a:prstGeom>
          <a:ln/>
        </p:spPr>
        <p:style>
          <a:lnRef idx="3">
            <a:schemeClr val="accent5"/>
          </a:lnRef>
          <a:fillRef idx="0">
            <a:schemeClr val="accent5"/>
          </a:fillRef>
          <a:effectRef idx="2">
            <a:schemeClr val="accent5"/>
          </a:effectRef>
          <a:fontRef idx="minor">
            <a:schemeClr val="tx1"/>
          </a:fontRef>
        </p:style>
      </p:cxnSp>
      <p:cxnSp>
        <p:nvCxnSpPr>
          <p:cNvPr id="21" name="Connector: Elbow 20">
            <a:extLst>
              <a:ext uri="{FF2B5EF4-FFF2-40B4-BE49-F238E27FC236}">
                <a16:creationId xmlns:a16="http://schemas.microsoft.com/office/drawing/2014/main" id="{EAC0F613-AB3A-A956-063C-BB6A920D863E}"/>
              </a:ext>
              <a:ext uri="{C183D7F6-B498-43B3-948B-1728B52AA6E4}">
                <adec:decorative xmlns:adec="http://schemas.microsoft.com/office/drawing/2017/decorative" val="1"/>
              </a:ext>
            </a:extLst>
          </p:cNvPr>
          <p:cNvCxnSpPr>
            <a:cxnSpLocks/>
          </p:cNvCxnSpPr>
          <p:nvPr/>
        </p:nvCxnSpPr>
        <p:spPr>
          <a:xfrm rot="16200000" flipH="1">
            <a:off x="5356723" y="4300527"/>
            <a:ext cx="1488235" cy="607017"/>
          </a:xfrm>
          <a:prstGeom prst="bentConnector3">
            <a:avLst>
              <a:gd name="adj1" fmla="val 79185"/>
            </a:avLst>
          </a:prstGeom>
          <a:ln/>
        </p:spPr>
        <p:style>
          <a:lnRef idx="3">
            <a:schemeClr val="accent5"/>
          </a:lnRef>
          <a:fillRef idx="0">
            <a:schemeClr val="accent5"/>
          </a:fillRef>
          <a:effectRef idx="2">
            <a:schemeClr val="accent5"/>
          </a:effectRef>
          <a:fontRef idx="minor">
            <a:schemeClr val="tx1"/>
          </a:fontRef>
        </p:style>
      </p:cxnSp>
      <p:sp>
        <p:nvSpPr>
          <p:cNvPr id="23" name="Text Placeholder 108">
            <a:extLst>
              <a:ext uri="{FF2B5EF4-FFF2-40B4-BE49-F238E27FC236}">
                <a16:creationId xmlns:a16="http://schemas.microsoft.com/office/drawing/2014/main" id="{0DE62409-A363-D497-690E-12F1EA555E91}"/>
              </a:ext>
            </a:extLst>
          </p:cNvPr>
          <p:cNvSpPr txBox="1">
            <a:spLocks/>
          </p:cNvSpPr>
          <p:nvPr/>
        </p:nvSpPr>
        <p:spPr>
          <a:xfrm>
            <a:off x="3241082" y="5313423"/>
            <a:ext cx="1203516" cy="932078"/>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a:p>
        </p:txBody>
      </p:sp>
      <p:sp>
        <p:nvSpPr>
          <p:cNvPr id="24" name="Text Placeholder 142">
            <a:extLst>
              <a:ext uri="{FF2B5EF4-FFF2-40B4-BE49-F238E27FC236}">
                <a16:creationId xmlns:a16="http://schemas.microsoft.com/office/drawing/2014/main" id="{B153533C-DE77-5562-5EA1-B942A186E086}"/>
              </a:ext>
            </a:extLst>
          </p:cNvPr>
          <p:cNvSpPr txBox="1">
            <a:spLocks/>
          </p:cNvSpPr>
          <p:nvPr/>
        </p:nvSpPr>
        <p:spPr>
          <a:xfrm>
            <a:off x="4521835" y="5425566"/>
            <a:ext cx="1203516" cy="932078"/>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a:p>
        </p:txBody>
      </p:sp>
      <p:sp>
        <p:nvSpPr>
          <p:cNvPr id="25" name="Text Placeholder 123">
            <a:extLst>
              <a:ext uri="{FF2B5EF4-FFF2-40B4-BE49-F238E27FC236}">
                <a16:creationId xmlns:a16="http://schemas.microsoft.com/office/drawing/2014/main" id="{28B8A392-C377-3761-E7B7-0DC2FDEE9717}"/>
              </a:ext>
            </a:extLst>
          </p:cNvPr>
          <p:cNvSpPr txBox="1">
            <a:spLocks/>
          </p:cNvSpPr>
          <p:nvPr/>
        </p:nvSpPr>
        <p:spPr>
          <a:xfrm>
            <a:off x="4638302" y="5793609"/>
            <a:ext cx="968671" cy="371708"/>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a:p>
        </p:txBody>
      </p:sp>
      <p:sp>
        <p:nvSpPr>
          <p:cNvPr id="26" name="Text Placeholder 143">
            <a:extLst>
              <a:ext uri="{FF2B5EF4-FFF2-40B4-BE49-F238E27FC236}">
                <a16:creationId xmlns:a16="http://schemas.microsoft.com/office/drawing/2014/main" id="{160C311B-B003-C3D4-E7BC-E49B285A56B8}"/>
              </a:ext>
            </a:extLst>
          </p:cNvPr>
          <p:cNvSpPr txBox="1">
            <a:spLocks/>
          </p:cNvSpPr>
          <p:nvPr/>
        </p:nvSpPr>
        <p:spPr>
          <a:xfrm>
            <a:off x="5802592" y="5313423"/>
            <a:ext cx="1203516" cy="932078"/>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dirty="0"/>
          </a:p>
        </p:txBody>
      </p:sp>
      <p:sp>
        <p:nvSpPr>
          <p:cNvPr id="28" name="Text Placeholder 107">
            <a:extLst>
              <a:ext uri="{FF2B5EF4-FFF2-40B4-BE49-F238E27FC236}">
                <a16:creationId xmlns:a16="http://schemas.microsoft.com/office/drawing/2014/main" id="{74A08D58-2E30-BDC9-D2F2-B2EF92053F3A}"/>
              </a:ext>
            </a:extLst>
          </p:cNvPr>
          <p:cNvSpPr txBox="1">
            <a:spLocks/>
          </p:cNvSpPr>
          <p:nvPr/>
        </p:nvSpPr>
        <p:spPr>
          <a:xfrm>
            <a:off x="1883087" y="5348153"/>
            <a:ext cx="1235604" cy="932078"/>
          </a:xfrm>
          <a:prstGeom prst="rect">
            <a:avLst/>
          </a:prstGeom>
          <a:ln/>
        </p:spPr>
        <p:style>
          <a:lnRef idx="0">
            <a:schemeClr val="accent2"/>
          </a:lnRef>
          <a:fillRef idx="3">
            <a:schemeClr val="accent2"/>
          </a:fillRef>
          <a:effectRef idx="3">
            <a:schemeClr val="accent2"/>
          </a:effectRef>
          <a:fontRef idx="minor">
            <a:schemeClr val="lt1"/>
          </a:fontRef>
        </p:style>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sz="1100" dirty="0">
                <a:latin typeface="Bahnschrift SemiBold" panose="020B0502040204020203" pitchFamily="34" charset="0"/>
              </a:rPr>
              <a:t>Mr. Shoubhik Paul</a:t>
            </a:r>
          </a:p>
        </p:txBody>
      </p:sp>
      <p:sp>
        <p:nvSpPr>
          <p:cNvPr id="29" name="Text Placeholder 108">
            <a:extLst>
              <a:ext uri="{FF2B5EF4-FFF2-40B4-BE49-F238E27FC236}">
                <a16:creationId xmlns:a16="http://schemas.microsoft.com/office/drawing/2014/main" id="{66E6F559-5836-39F7-0958-A90C0216972A}"/>
              </a:ext>
            </a:extLst>
          </p:cNvPr>
          <p:cNvSpPr txBox="1">
            <a:spLocks/>
          </p:cNvSpPr>
          <p:nvPr/>
        </p:nvSpPr>
        <p:spPr>
          <a:xfrm>
            <a:off x="3171870" y="5333239"/>
            <a:ext cx="1286013" cy="957340"/>
          </a:xfrm>
          <a:prstGeom prst="rect">
            <a:avLst/>
          </a:prstGeom>
        </p:spPr>
        <p:style>
          <a:lnRef idx="0">
            <a:schemeClr val="accent2"/>
          </a:lnRef>
          <a:fillRef idx="3">
            <a:schemeClr val="accent2"/>
          </a:fillRef>
          <a:effectRef idx="3">
            <a:schemeClr val="accent2"/>
          </a:effectRef>
          <a:fontRef idx="minor">
            <a:schemeClr val="lt1"/>
          </a:fontRef>
        </p:style>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sz="1200" dirty="0">
                <a:latin typeface="Bahnschrift SemiBold" panose="020B0502040204020203" pitchFamily="34" charset="0"/>
              </a:rPr>
              <a:t>Ms. </a:t>
            </a:r>
            <a:r>
              <a:rPr lang="en-US" sz="1100" dirty="0">
                <a:latin typeface="Bahnschrift SemiBold" panose="020B0502040204020203" pitchFamily="34" charset="0"/>
              </a:rPr>
              <a:t>Kalyani</a:t>
            </a:r>
            <a:r>
              <a:rPr lang="en-US" sz="1200" dirty="0">
                <a:latin typeface="Bahnschrift SemiBold" panose="020B0502040204020203" pitchFamily="34" charset="0"/>
              </a:rPr>
              <a:t> Ravindra      Deshmukh</a:t>
            </a:r>
          </a:p>
        </p:txBody>
      </p:sp>
      <p:sp>
        <p:nvSpPr>
          <p:cNvPr id="30" name="Text Placeholder 142">
            <a:extLst>
              <a:ext uri="{FF2B5EF4-FFF2-40B4-BE49-F238E27FC236}">
                <a16:creationId xmlns:a16="http://schemas.microsoft.com/office/drawing/2014/main" id="{CF69BF33-1987-BCF9-07C9-D5272C8854FE}"/>
              </a:ext>
            </a:extLst>
          </p:cNvPr>
          <p:cNvSpPr txBox="1">
            <a:spLocks/>
          </p:cNvSpPr>
          <p:nvPr/>
        </p:nvSpPr>
        <p:spPr>
          <a:xfrm>
            <a:off x="4516576" y="5348153"/>
            <a:ext cx="1188702" cy="932078"/>
          </a:xfrm>
          <a:prstGeom prst="rect">
            <a:avLst/>
          </a:prstGeom>
        </p:spPr>
        <p:style>
          <a:lnRef idx="0">
            <a:schemeClr val="accent2"/>
          </a:lnRef>
          <a:fillRef idx="3">
            <a:schemeClr val="accent2"/>
          </a:fillRef>
          <a:effectRef idx="3">
            <a:schemeClr val="accent2"/>
          </a:effectRef>
          <a:fontRef idx="minor">
            <a:schemeClr val="lt1"/>
          </a:fontRef>
        </p:style>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sz="1100" dirty="0">
                <a:latin typeface="Bahnschrift SemiBold" panose="020B0502040204020203" pitchFamily="34" charset="0"/>
              </a:rPr>
              <a:t>Mrs. Sneha Mangesh </a:t>
            </a:r>
            <a:r>
              <a:rPr lang="en-US" sz="1100" dirty="0" err="1">
                <a:latin typeface="Bahnschrift SemiBold" panose="020B0502040204020203" pitchFamily="34" charset="0"/>
              </a:rPr>
              <a:t>Mahulkar</a:t>
            </a:r>
            <a:endParaRPr lang="en-US" sz="1100" dirty="0">
              <a:latin typeface="Bahnschrift SemiBold" panose="020B0502040204020203" pitchFamily="34" charset="0"/>
            </a:endParaRPr>
          </a:p>
        </p:txBody>
      </p:sp>
      <p:sp>
        <p:nvSpPr>
          <p:cNvPr id="31" name="Text Placeholder 143">
            <a:extLst>
              <a:ext uri="{FF2B5EF4-FFF2-40B4-BE49-F238E27FC236}">
                <a16:creationId xmlns:a16="http://schemas.microsoft.com/office/drawing/2014/main" id="{7EA29323-5AB1-6460-5BBB-F7E221CACDEB}"/>
              </a:ext>
            </a:extLst>
          </p:cNvPr>
          <p:cNvSpPr txBox="1">
            <a:spLocks/>
          </p:cNvSpPr>
          <p:nvPr/>
        </p:nvSpPr>
        <p:spPr>
          <a:xfrm>
            <a:off x="5763970" y="5358501"/>
            <a:ext cx="1280756" cy="932078"/>
          </a:xfrm>
          <a:prstGeom prst="rect">
            <a:avLst/>
          </a:prstGeom>
        </p:spPr>
        <p:style>
          <a:lnRef idx="0">
            <a:schemeClr val="accent2"/>
          </a:lnRef>
          <a:fillRef idx="3">
            <a:schemeClr val="accent2"/>
          </a:fillRef>
          <a:effectRef idx="3">
            <a:schemeClr val="accent2"/>
          </a:effectRef>
          <a:fontRef idx="minor">
            <a:schemeClr val="lt1"/>
          </a:fontRef>
        </p:style>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sz="1100" dirty="0">
                <a:latin typeface="Bahnschrift SemiBold" panose="020B0502040204020203" pitchFamily="34" charset="0"/>
              </a:rPr>
              <a:t> Mr. Rahul NC</a:t>
            </a:r>
          </a:p>
        </p:txBody>
      </p:sp>
      <p:sp>
        <p:nvSpPr>
          <p:cNvPr id="32" name="Text Placeholder 144">
            <a:extLst>
              <a:ext uri="{FF2B5EF4-FFF2-40B4-BE49-F238E27FC236}">
                <a16:creationId xmlns:a16="http://schemas.microsoft.com/office/drawing/2014/main" id="{5D6AAD09-E624-1A26-7400-10026DC77E12}"/>
              </a:ext>
            </a:extLst>
          </p:cNvPr>
          <p:cNvSpPr txBox="1">
            <a:spLocks/>
          </p:cNvSpPr>
          <p:nvPr/>
        </p:nvSpPr>
        <p:spPr>
          <a:xfrm>
            <a:off x="7097906" y="5358501"/>
            <a:ext cx="1222067" cy="932078"/>
          </a:xfrm>
          <a:prstGeom prst="rect">
            <a:avLst/>
          </a:prstGeom>
        </p:spPr>
        <p:style>
          <a:lnRef idx="0">
            <a:schemeClr val="accent2"/>
          </a:lnRef>
          <a:fillRef idx="3">
            <a:schemeClr val="accent2"/>
          </a:fillRef>
          <a:effectRef idx="3">
            <a:schemeClr val="accent2"/>
          </a:effectRef>
          <a:fontRef idx="minor">
            <a:schemeClr val="lt1"/>
          </a:fontRef>
        </p:style>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sz="1100" dirty="0">
                <a:latin typeface="Bahnschrift SemiBold" panose="020B0502040204020203" pitchFamily="34" charset="0"/>
              </a:rPr>
              <a:t> Mr. </a:t>
            </a:r>
            <a:r>
              <a:rPr lang="en-US" sz="1100" dirty="0" err="1">
                <a:latin typeface="Bahnschrift SemiBold" panose="020B0502040204020203" pitchFamily="34" charset="0"/>
              </a:rPr>
              <a:t>Harikrishnan</a:t>
            </a:r>
            <a:r>
              <a:rPr lang="en-US" sz="1100" dirty="0">
                <a:latin typeface="Bahnschrift SemiBold" panose="020B0502040204020203" pitchFamily="34" charset="0"/>
              </a:rPr>
              <a:t> B</a:t>
            </a:r>
          </a:p>
        </p:txBody>
      </p:sp>
      <p:sp>
        <p:nvSpPr>
          <p:cNvPr id="33" name="Text Placeholder 144">
            <a:extLst>
              <a:ext uri="{FF2B5EF4-FFF2-40B4-BE49-F238E27FC236}">
                <a16:creationId xmlns:a16="http://schemas.microsoft.com/office/drawing/2014/main" id="{C2F75938-BE20-DB3B-4F3A-3B4FDC666AE9}"/>
              </a:ext>
            </a:extLst>
          </p:cNvPr>
          <p:cNvSpPr txBox="1">
            <a:spLocks/>
          </p:cNvSpPr>
          <p:nvPr/>
        </p:nvSpPr>
        <p:spPr>
          <a:xfrm>
            <a:off x="8378664" y="5358501"/>
            <a:ext cx="1203516" cy="932078"/>
          </a:xfrm>
          <a:prstGeom prst="rect">
            <a:avLst/>
          </a:prstGeom>
        </p:spPr>
        <p:style>
          <a:lnRef idx="0">
            <a:schemeClr val="accent2"/>
          </a:lnRef>
          <a:fillRef idx="3">
            <a:schemeClr val="accent2"/>
          </a:fillRef>
          <a:effectRef idx="3">
            <a:schemeClr val="accent2"/>
          </a:effectRef>
          <a:fontRef idx="minor">
            <a:schemeClr val="lt1"/>
          </a:fontRef>
        </p:style>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sz="1100" dirty="0">
                <a:latin typeface="Bahnschrift SemiBold" panose="020B0502040204020203" pitchFamily="34" charset="0"/>
              </a:rPr>
              <a:t>Mr. </a:t>
            </a:r>
            <a:r>
              <a:rPr lang="en-US" sz="1100" dirty="0" err="1">
                <a:latin typeface="Bahnschrift SemiBold" panose="020B0502040204020203" pitchFamily="34" charset="0"/>
              </a:rPr>
              <a:t>Shreehari</a:t>
            </a:r>
            <a:r>
              <a:rPr lang="en-US" sz="1100" dirty="0">
                <a:latin typeface="Bahnschrift SemiBold" panose="020B0502040204020203" pitchFamily="34" charset="0"/>
              </a:rPr>
              <a:t>  S</a:t>
            </a:r>
          </a:p>
        </p:txBody>
      </p:sp>
      <p:graphicFrame>
        <p:nvGraphicFramePr>
          <p:cNvPr id="42" name="Content Placeholder 6" descr="Timeline placeholder ">
            <a:extLst>
              <a:ext uri="{FF2B5EF4-FFF2-40B4-BE49-F238E27FC236}">
                <a16:creationId xmlns:a16="http://schemas.microsoft.com/office/drawing/2014/main" id="{812D5EFD-5842-268F-49C7-A7FD9162AB60}"/>
              </a:ext>
            </a:extLst>
          </p:cNvPr>
          <p:cNvGraphicFramePr>
            <a:graphicFrameLocks/>
          </p:cNvGraphicFramePr>
          <p:nvPr>
            <p:extLst>
              <p:ext uri="{D42A27DB-BD31-4B8C-83A1-F6EECF244321}">
                <p14:modId xmlns:p14="http://schemas.microsoft.com/office/powerpoint/2010/main" val="3518943652"/>
              </p:ext>
            </p:extLst>
          </p:nvPr>
        </p:nvGraphicFramePr>
        <p:xfrm>
          <a:off x="-624958" y="2391892"/>
          <a:ext cx="3606036" cy="25618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7" name="Group 6">
            <a:extLst>
              <a:ext uri="{FF2B5EF4-FFF2-40B4-BE49-F238E27FC236}">
                <a16:creationId xmlns:a16="http://schemas.microsoft.com/office/drawing/2014/main" id="{4C252714-CB2C-BBD5-692D-C0E2361B306E}"/>
              </a:ext>
            </a:extLst>
          </p:cNvPr>
          <p:cNvGrpSpPr/>
          <p:nvPr/>
        </p:nvGrpSpPr>
        <p:grpSpPr>
          <a:xfrm>
            <a:off x="2491335" y="1197173"/>
            <a:ext cx="7432191" cy="1691895"/>
            <a:chOff x="2384615" y="4682812"/>
            <a:chExt cx="7410548" cy="1965608"/>
          </a:xfrm>
          <a:effectLst>
            <a:glow rad="139700">
              <a:schemeClr val="bg2">
                <a:lumMod val="60000"/>
                <a:lumOff val="40000"/>
                <a:alpha val="40000"/>
              </a:schemeClr>
            </a:glow>
            <a:outerShdw blurRad="50800" dist="38100" dir="13500000" algn="br" rotWithShape="0">
              <a:prstClr val="black">
                <a:alpha val="40000"/>
              </a:prstClr>
            </a:outerShdw>
          </a:effectLst>
        </p:grpSpPr>
        <p:sp>
          <p:nvSpPr>
            <p:cNvPr id="13" name="Freeform: Shape 12">
              <a:extLst>
                <a:ext uri="{FF2B5EF4-FFF2-40B4-BE49-F238E27FC236}">
                  <a16:creationId xmlns:a16="http://schemas.microsoft.com/office/drawing/2014/main" id="{B0E4EFD2-A116-EC60-F532-313512A78321}"/>
                </a:ext>
              </a:extLst>
            </p:cNvPr>
            <p:cNvSpPr/>
            <p:nvPr/>
          </p:nvSpPr>
          <p:spPr>
            <a:xfrm>
              <a:off x="2396836" y="4801583"/>
              <a:ext cx="7398327" cy="1700861"/>
            </a:xfrm>
            <a:custGeom>
              <a:avLst/>
              <a:gdLst>
                <a:gd name="connsiteX0" fmla="*/ 0 w 7398327"/>
                <a:gd name="connsiteY0" fmla="*/ 0 h 1676400"/>
                <a:gd name="connsiteX1" fmla="*/ 7398327 w 7398327"/>
                <a:gd name="connsiteY1" fmla="*/ 0 h 1676400"/>
                <a:gd name="connsiteX2" fmla="*/ 7398327 w 7398327"/>
                <a:gd name="connsiteY2" fmla="*/ 1168569 h 1676400"/>
                <a:gd name="connsiteX3" fmla="*/ 7312547 w 7398327"/>
                <a:gd name="connsiteY3" fmla="*/ 1177216 h 1676400"/>
                <a:gd name="connsiteX4" fmla="*/ 6914312 w 7398327"/>
                <a:gd name="connsiteY4" fmla="*/ 1575451 h 1676400"/>
                <a:gd name="connsiteX5" fmla="*/ 6904136 w 7398327"/>
                <a:gd name="connsiteY5" fmla="*/ 1676400 h 1676400"/>
                <a:gd name="connsiteX6" fmla="*/ 0 w 7398327"/>
                <a:gd name="connsiteY6" fmla="*/ 1676400 h 1676400"/>
                <a:gd name="connsiteX7" fmla="*/ 0 w 7398327"/>
                <a:gd name="connsiteY7" fmla="*/ 0 h 167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98327" h="1676400">
                  <a:moveTo>
                    <a:pt x="0" y="0"/>
                  </a:moveTo>
                  <a:lnTo>
                    <a:pt x="7398327" y="0"/>
                  </a:lnTo>
                  <a:lnTo>
                    <a:pt x="7398327" y="1168569"/>
                  </a:lnTo>
                  <a:lnTo>
                    <a:pt x="7312547" y="1177216"/>
                  </a:lnTo>
                  <a:cubicBezTo>
                    <a:pt x="7112656" y="1218120"/>
                    <a:pt x="6955216" y="1375561"/>
                    <a:pt x="6914312" y="1575451"/>
                  </a:cubicBezTo>
                  <a:lnTo>
                    <a:pt x="6904136" y="1676400"/>
                  </a:lnTo>
                  <a:lnTo>
                    <a:pt x="0" y="167640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oup 14">
              <a:extLst>
                <a:ext uri="{FF2B5EF4-FFF2-40B4-BE49-F238E27FC236}">
                  <a16:creationId xmlns:a16="http://schemas.microsoft.com/office/drawing/2014/main" id="{0C1782D8-5768-D89A-6623-E94748F927B8}"/>
                </a:ext>
              </a:extLst>
            </p:cNvPr>
            <p:cNvGrpSpPr/>
            <p:nvPr/>
          </p:nvGrpSpPr>
          <p:grpSpPr>
            <a:xfrm>
              <a:off x="2384615" y="4682812"/>
              <a:ext cx="2722834" cy="1965608"/>
              <a:chOff x="1844288" y="726354"/>
              <a:chExt cx="2722834" cy="1965608"/>
            </a:xfrm>
          </p:grpSpPr>
          <p:sp>
            <p:nvSpPr>
              <p:cNvPr id="36" name="Freeform: Shape 35">
                <a:extLst>
                  <a:ext uri="{FF2B5EF4-FFF2-40B4-BE49-F238E27FC236}">
                    <a16:creationId xmlns:a16="http://schemas.microsoft.com/office/drawing/2014/main" id="{5FDAF32F-E86A-E5B4-6CC2-D060994EFF02}"/>
                  </a:ext>
                </a:extLst>
              </p:cNvPr>
              <p:cNvSpPr/>
              <p:nvPr/>
            </p:nvSpPr>
            <p:spPr>
              <a:xfrm flipV="1">
                <a:off x="1844288" y="856192"/>
                <a:ext cx="2657433" cy="1676400"/>
              </a:xfrm>
              <a:custGeom>
                <a:avLst/>
                <a:gdLst>
                  <a:gd name="connsiteX0" fmla="*/ 1411793 w 2657433"/>
                  <a:gd name="connsiteY0" fmla="*/ 1676400 h 1676400"/>
                  <a:gd name="connsiteX1" fmla="*/ 2657433 w 2657433"/>
                  <a:gd name="connsiteY1" fmla="*/ 1676400 h 1676400"/>
                  <a:gd name="connsiteX2" fmla="*/ 1411793 w 2657433"/>
                  <a:gd name="connsiteY2" fmla="*/ 0 h 1676400"/>
                  <a:gd name="connsiteX3" fmla="*/ 0 w 2657433"/>
                  <a:gd name="connsiteY3" fmla="*/ 1676400 h 1676400"/>
                  <a:gd name="connsiteX4" fmla="*/ 1411792 w 2657433"/>
                  <a:gd name="connsiteY4" fmla="*/ 1676400 h 1676400"/>
                  <a:gd name="connsiteX5" fmla="*/ 1411792 w 2657433"/>
                  <a:gd name="connsiteY5" fmla="*/ 0 h 1676400"/>
                  <a:gd name="connsiteX6" fmla="*/ 0 w 2657433"/>
                  <a:gd name="connsiteY6" fmla="*/ 0 h 167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7433" h="1676400">
                    <a:moveTo>
                      <a:pt x="1411793" y="1676400"/>
                    </a:moveTo>
                    <a:lnTo>
                      <a:pt x="2657433" y="1676400"/>
                    </a:lnTo>
                    <a:lnTo>
                      <a:pt x="1411793" y="0"/>
                    </a:lnTo>
                    <a:close/>
                    <a:moveTo>
                      <a:pt x="0" y="1676400"/>
                    </a:moveTo>
                    <a:lnTo>
                      <a:pt x="1411792" y="1676400"/>
                    </a:lnTo>
                    <a:lnTo>
                      <a:pt x="1411792" y="0"/>
                    </a:lnTo>
                    <a:lnTo>
                      <a:pt x="0" y="0"/>
                    </a:lnTo>
                    <a:close/>
                  </a:path>
                </a:pathLst>
              </a:custGeom>
              <a:solidFill>
                <a:srgbClr val="FF408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DBEFC34F-51EA-8BAC-728E-3ECCCD151B07}"/>
                  </a:ext>
                </a:extLst>
              </p:cNvPr>
              <p:cNvSpPr/>
              <p:nvPr/>
            </p:nvSpPr>
            <p:spPr>
              <a:xfrm rot="2458757">
                <a:off x="3863971" y="999593"/>
                <a:ext cx="94320" cy="1692369"/>
              </a:xfrm>
              <a:custGeom>
                <a:avLst/>
                <a:gdLst>
                  <a:gd name="connsiteX0" fmla="*/ 13813 w 94320"/>
                  <a:gd name="connsiteY0" fmla="*/ 13813 h 1692369"/>
                  <a:gd name="connsiteX1" fmla="*/ 47160 w 94320"/>
                  <a:gd name="connsiteY1" fmla="*/ 0 h 1692369"/>
                  <a:gd name="connsiteX2" fmla="*/ 94320 w 94320"/>
                  <a:gd name="connsiteY2" fmla="*/ 47160 h 1692369"/>
                  <a:gd name="connsiteX3" fmla="*/ 94320 w 94320"/>
                  <a:gd name="connsiteY3" fmla="*/ 1620553 h 1692369"/>
                  <a:gd name="connsiteX4" fmla="*/ 0 w 94320"/>
                  <a:gd name="connsiteY4" fmla="*/ 1692369 h 1692369"/>
                  <a:gd name="connsiteX5" fmla="*/ 0 w 94320"/>
                  <a:gd name="connsiteY5" fmla="*/ 47160 h 1692369"/>
                  <a:gd name="connsiteX6" fmla="*/ 13813 w 94320"/>
                  <a:gd name="connsiteY6" fmla="*/ 13813 h 169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320" h="1692369">
                    <a:moveTo>
                      <a:pt x="13813" y="13813"/>
                    </a:moveTo>
                    <a:cubicBezTo>
                      <a:pt x="22347" y="5279"/>
                      <a:pt x="34137" y="0"/>
                      <a:pt x="47160" y="0"/>
                    </a:cubicBezTo>
                    <a:cubicBezTo>
                      <a:pt x="73206" y="0"/>
                      <a:pt x="94320" y="21114"/>
                      <a:pt x="94320" y="47160"/>
                    </a:cubicBezTo>
                    <a:lnTo>
                      <a:pt x="94320" y="1620553"/>
                    </a:lnTo>
                    <a:lnTo>
                      <a:pt x="0" y="1692369"/>
                    </a:lnTo>
                    <a:lnTo>
                      <a:pt x="0" y="47160"/>
                    </a:lnTo>
                    <a:cubicBezTo>
                      <a:pt x="0" y="34137"/>
                      <a:pt x="5278" y="22347"/>
                      <a:pt x="13813" y="13813"/>
                    </a:cubicBezTo>
                    <a:close/>
                  </a:path>
                </a:pathLst>
              </a:custGeom>
              <a:solidFill>
                <a:srgbClr val="01C2D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Freeform: Shape 38">
                <a:extLst>
                  <a:ext uri="{FF2B5EF4-FFF2-40B4-BE49-F238E27FC236}">
                    <a16:creationId xmlns:a16="http://schemas.microsoft.com/office/drawing/2014/main" id="{CE833314-8768-F9A4-E477-6F9204DF2204}"/>
                  </a:ext>
                </a:extLst>
              </p:cNvPr>
              <p:cNvSpPr/>
              <p:nvPr/>
            </p:nvSpPr>
            <p:spPr>
              <a:xfrm rot="2027826">
                <a:off x="3971772" y="737683"/>
                <a:ext cx="156734" cy="654619"/>
              </a:xfrm>
              <a:custGeom>
                <a:avLst/>
                <a:gdLst>
                  <a:gd name="connsiteX0" fmla="*/ 0 w 156734"/>
                  <a:gd name="connsiteY0" fmla="*/ 119339 h 654619"/>
                  <a:gd name="connsiteX1" fmla="*/ 156734 w 156734"/>
                  <a:gd name="connsiteY1" fmla="*/ 0 h 654619"/>
                  <a:gd name="connsiteX2" fmla="*/ 156733 w 156734"/>
                  <a:gd name="connsiteY2" fmla="*/ 576252 h 654619"/>
                  <a:gd name="connsiteX3" fmla="*/ 78366 w 156734"/>
                  <a:gd name="connsiteY3" fmla="*/ 654619 h 654619"/>
                  <a:gd name="connsiteX4" fmla="*/ 78367 w 156734"/>
                  <a:gd name="connsiteY4" fmla="*/ 654618 h 654619"/>
                  <a:gd name="connsiteX5" fmla="*/ 0 w 156734"/>
                  <a:gd name="connsiteY5" fmla="*/ 576251 h 65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734" h="654619">
                    <a:moveTo>
                      <a:pt x="0" y="119339"/>
                    </a:moveTo>
                    <a:lnTo>
                      <a:pt x="156734" y="0"/>
                    </a:lnTo>
                    <a:lnTo>
                      <a:pt x="156733" y="576252"/>
                    </a:lnTo>
                    <a:cubicBezTo>
                      <a:pt x="156733" y="619533"/>
                      <a:pt x="121647" y="654619"/>
                      <a:pt x="78366" y="654619"/>
                    </a:cubicBezTo>
                    <a:lnTo>
                      <a:pt x="78367" y="654618"/>
                    </a:lnTo>
                    <a:cubicBezTo>
                      <a:pt x="35086" y="654618"/>
                      <a:pt x="0" y="619532"/>
                      <a:pt x="0" y="576251"/>
                    </a:cubicBezTo>
                    <a:close/>
                  </a:path>
                </a:pathLst>
              </a:custGeom>
              <a:solidFill>
                <a:srgbClr val="B6F10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Shape 39">
                <a:extLst>
                  <a:ext uri="{FF2B5EF4-FFF2-40B4-BE49-F238E27FC236}">
                    <a16:creationId xmlns:a16="http://schemas.microsoft.com/office/drawing/2014/main" id="{13CE208A-4EB9-2FFB-A2A2-555EC987CC5D}"/>
                  </a:ext>
                </a:extLst>
              </p:cNvPr>
              <p:cNvSpPr/>
              <p:nvPr/>
            </p:nvSpPr>
            <p:spPr>
              <a:xfrm rot="2060609">
                <a:off x="3626481" y="726354"/>
                <a:ext cx="155926" cy="782478"/>
              </a:xfrm>
              <a:custGeom>
                <a:avLst/>
                <a:gdLst>
                  <a:gd name="connsiteX0" fmla="*/ 0 w 155926"/>
                  <a:gd name="connsiteY0" fmla="*/ 118724 h 782478"/>
                  <a:gd name="connsiteX1" fmla="*/ 155926 w 155926"/>
                  <a:gd name="connsiteY1" fmla="*/ 0 h 782478"/>
                  <a:gd name="connsiteX2" fmla="*/ 155925 w 155926"/>
                  <a:gd name="connsiteY2" fmla="*/ 704515 h 782478"/>
                  <a:gd name="connsiteX3" fmla="*/ 77962 w 155926"/>
                  <a:gd name="connsiteY3" fmla="*/ 782478 h 782478"/>
                  <a:gd name="connsiteX4" fmla="*/ 77963 w 155926"/>
                  <a:gd name="connsiteY4" fmla="*/ 782477 h 782478"/>
                  <a:gd name="connsiteX5" fmla="*/ 0 w 155926"/>
                  <a:gd name="connsiteY5" fmla="*/ 704514 h 78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926" h="782478">
                    <a:moveTo>
                      <a:pt x="0" y="118724"/>
                    </a:moveTo>
                    <a:lnTo>
                      <a:pt x="155926" y="0"/>
                    </a:lnTo>
                    <a:lnTo>
                      <a:pt x="155925" y="704515"/>
                    </a:lnTo>
                    <a:cubicBezTo>
                      <a:pt x="155925" y="747573"/>
                      <a:pt x="121020" y="782478"/>
                      <a:pt x="77962" y="782478"/>
                    </a:cubicBezTo>
                    <a:lnTo>
                      <a:pt x="77963" y="782477"/>
                    </a:lnTo>
                    <a:cubicBezTo>
                      <a:pt x="34905" y="782477"/>
                      <a:pt x="0" y="747572"/>
                      <a:pt x="0" y="704514"/>
                    </a:cubicBezTo>
                    <a:close/>
                  </a:path>
                </a:pathLst>
              </a:custGeom>
              <a:solidFill>
                <a:srgbClr val="01C2D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Rectangle: Rounded Corners 45">
                <a:extLst>
                  <a:ext uri="{FF2B5EF4-FFF2-40B4-BE49-F238E27FC236}">
                    <a16:creationId xmlns:a16="http://schemas.microsoft.com/office/drawing/2014/main" id="{A50997C6-BA48-7CFC-C1A4-98FB90D5367E}"/>
                  </a:ext>
                </a:extLst>
              </p:cNvPr>
              <p:cNvSpPr/>
              <p:nvPr/>
            </p:nvSpPr>
            <p:spPr>
              <a:xfrm rot="2440037">
                <a:off x="4258057" y="900476"/>
                <a:ext cx="68187" cy="1421877"/>
              </a:xfrm>
              <a:prstGeom prst="roundRect">
                <a:avLst>
                  <a:gd name="adj" fmla="val 50000"/>
                </a:avLst>
              </a:prstGeom>
              <a:solidFill>
                <a:srgbClr val="B6F1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71955834-44E0-CD51-AA8D-9BE223E1D5BF}"/>
                  </a:ext>
                </a:extLst>
              </p:cNvPr>
              <p:cNvSpPr/>
              <p:nvPr/>
            </p:nvSpPr>
            <p:spPr>
              <a:xfrm rot="2449631">
                <a:off x="4046215" y="2062050"/>
                <a:ext cx="51418" cy="523498"/>
              </a:xfrm>
              <a:custGeom>
                <a:avLst/>
                <a:gdLst>
                  <a:gd name="connsiteX0" fmla="*/ 7530 w 51418"/>
                  <a:gd name="connsiteY0" fmla="*/ 7530 h 523498"/>
                  <a:gd name="connsiteX1" fmla="*/ 25709 w 51418"/>
                  <a:gd name="connsiteY1" fmla="*/ 0 h 523498"/>
                  <a:gd name="connsiteX2" fmla="*/ 51418 w 51418"/>
                  <a:gd name="connsiteY2" fmla="*/ 25709 h 523498"/>
                  <a:gd name="connsiteX3" fmla="*/ 51418 w 51418"/>
                  <a:gd name="connsiteY3" fmla="*/ 481812 h 523498"/>
                  <a:gd name="connsiteX4" fmla="*/ 0 w 51418"/>
                  <a:gd name="connsiteY4" fmla="*/ 523498 h 523498"/>
                  <a:gd name="connsiteX5" fmla="*/ 0 w 51418"/>
                  <a:gd name="connsiteY5" fmla="*/ 25709 h 523498"/>
                  <a:gd name="connsiteX6" fmla="*/ 7530 w 51418"/>
                  <a:gd name="connsiteY6" fmla="*/ 7530 h 523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18" h="523498">
                    <a:moveTo>
                      <a:pt x="7530" y="7530"/>
                    </a:moveTo>
                    <a:cubicBezTo>
                      <a:pt x="12183" y="2877"/>
                      <a:pt x="18610" y="0"/>
                      <a:pt x="25709" y="0"/>
                    </a:cubicBezTo>
                    <a:cubicBezTo>
                      <a:pt x="39908" y="0"/>
                      <a:pt x="51418" y="11510"/>
                      <a:pt x="51418" y="25709"/>
                    </a:cubicBezTo>
                    <a:lnTo>
                      <a:pt x="51418" y="481812"/>
                    </a:lnTo>
                    <a:lnTo>
                      <a:pt x="0" y="523498"/>
                    </a:lnTo>
                    <a:lnTo>
                      <a:pt x="0" y="25709"/>
                    </a:lnTo>
                    <a:cubicBezTo>
                      <a:pt x="0" y="18609"/>
                      <a:pt x="2877" y="12182"/>
                      <a:pt x="7530" y="7530"/>
                    </a:cubicBezTo>
                    <a:close/>
                  </a:path>
                </a:pathLst>
              </a:custGeom>
              <a:solidFill>
                <a:srgbClr val="FF79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Rectangle: Rounded Corners 49">
                <a:extLst>
                  <a:ext uri="{FF2B5EF4-FFF2-40B4-BE49-F238E27FC236}">
                    <a16:creationId xmlns:a16="http://schemas.microsoft.com/office/drawing/2014/main" id="{3D8B43AB-B3DE-648E-6954-475D109316D9}"/>
                  </a:ext>
                </a:extLst>
              </p:cNvPr>
              <p:cNvSpPr/>
              <p:nvPr/>
            </p:nvSpPr>
            <p:spPr>
              <a:xfrm rot="2451372">
                <a:off x="4486824" y="1145401"/>
                <a:ext cx="80298" cy="922669"/>
              </a:xfrm>
              <a:prstGeom prst="roundRect">
                <a:avLst>
                  <a:gd name="adj" fmla="val 50000"/>
                </a:avLst>
              </a:prstGeom>
              <a:solidFill>
                <a:srgbClr val="FEB5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6" name="Graphic 15" descr="Lightbulb">
              <a:extLst>
                <a:ext uri="{FF2B5EF4-FFF2-40B4-BE49-F238E27FC236}">
                  <a16:creationId xmlns:a16="http://schemas.microsoft.com/office/drawing/2014/main" id="{C9AC7982-5141-7021-6622-A41F354BDEB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2752910" y="5135123"/>
              <a:ext cx="914400" cy="914400"/>
            </a:xfrm>
            <a:prstGeom prst="rect">
              <a:avLst/>
            </a:prstGeom>
          </p:spPr>
        </p:pic>
        <p:grpSp>
          <p:nvGrpSpPr>
            <p:cNvPr id="17" name="Group 16">
              <a:extLst>
                <a:ext uri="{FF2B5EF4-FFF2-40B4-BE49-F238E27FC236}">
                  <a16:creationId xmlns:a16="http://schemas.microsoft.com/office/drawing/2014/main" id="{1BB5C105-7A1F-6303-F2E9-6309C4C7590F}"/>
                </a:ext>
              </a:extLst>
            </p:cNvPr>
            <p:cNvGrpSpPr/>
            <p:nvPr/>
          </p:nvGrpSpPr>
          <p:grpSpPr>
            <a:xfrm>
              <a:off x="4853509" y="4841653"/>
              <a:ext cx="4601302" cy="1414104"/>
              <a:chOff x="4853509" y="516482"/>
              <a:chExt cx="4601302" cy="1414104"/>
            </a:xfrm>
          </p:grpSpPr>
          <p:sp>
            <p:nvSpPr>
              <p:cNvPr id="22" name="TextBox 21">
                <a:extLst>
                  <a:ext uri="{FF2B5EF4-FFF2-40B4-BE49-F238E27FC236}">
                    <a16:creationId xmlns:a16="http://schemas.microsoft.com/office/drawing/2014/main" id="{4A988B66-27AF-D0CD-064A-956BE81FE014}"/>
                  </a:ext>
                </a:extLst>
              </p:cNvPr>
              <p:cNvSpPr txBox="1"/>
              <p:nvPr/>
            </p:nvSpPr>
            <p:spPr>
              <a:xfrm>
                <a:off x="4853509" y="516482"/>
                <a:ext cx="3077456" cy="393325"/>
              </a:xfrm>
              <a:prstGeom prst="rect">
                <a:avLst/>
              </a:prstGeom>
              <a:noFill/>
              <a:effectLst>
                <a:glow rad="228600">
                  <a:schemeClr val="bg2">
                    <a:lumMod val="75000"/>
                    <a:alpha val="40000"/>
                  </a:schemeClr>
                </a:glow>
              </a:effectLst>
            </p:spPr>
            <p:txBody>
              <a:bodyPr wrap="square" rtlCol="0">
                <a:spAutoFit/>
              </a:bodyPr>
              <a:lstStyle/>
              <a:p>
                <a:pPr algn="r"/>
                <a:r>
                  <a:rPr lang="en-US" sz="1600" b="1" dirty="0"/>
                  <a:t>OVERVIEW</a:t>
                </a:r>
              </a:p>
            </p:txBody>
          </p:sp>
          <p:sp>
            <p:nvSpPr>
              <p:cNvPr id="27" name="Rectangle: Rounded Corners 26">
                <a:extLst>
                  <a:ext uri="{FF2B5EF4-FFF2-40B4-BE49-F238E27FC236}">
                    <a16:creationId xmlns:a16="http://schemas.microsoft.com/office/drawing/2014/main" id="{8CF6EE13-25B7-1968-5EB8-08DC53014775}"/>
                  </a:ext>
                </a:extLst>
              </p:cNvPr>
              <p:cNvSpPr/>
              <p:nvPr/>
            </p:nvSpPr>
            <p:spPr>
              <a:xfrm flipH="1">
                <a:off x="6419409" y="772244"/>
                <a:ext cx="90115" cy="115834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A7A4C084-344E-2E2B-055A-FFC315BBA45C}"/>
                  </a:ext>
                </a:extLst>
              </p:cNvPr>
              <p:cNvSpPr txBox="1"/>
              <p:nvPr/>
            </p:nvSpPr>
            <p:spPr>
              <a:xfrm>
                <a:off x="5289377" y="856407"/>
                <a:ext cx="4165434" cy="1001190"/>
              </a:xfrm>
              <a:prstGeom prst="rect">
                <a:avLst/>
              </a:prstGeom>
              <a:noFill/>
            </p:spPr>
            <p:txBody>
              <a:bodyPr wrap="square" rtlCol="0">
                <a:spAutoFit/>
              </a:bodyPr>
              <a:lstStyle/>
              <a:p>
                <a:r>
                  <a:rPr lang="en-US" sz="1000" b="1" i="0" dirty="0">
                    <a:effectLst/>
                  </a:rPr>
                  <a:t>Healthcare is involved, directly or indirectly, with the provision of health services to individuals. These services can occur in a variety of work settings, including hospitals, clinics, dental offices, out-patient surgery centers, birthing centers, emergency medical care, home healthcare, and nursing homes.</a:t>
                </a:r>
                <a:endParaRPr lang="en-US" sz="1000" b="1" dirty="0"/>
              </a:p>
            </p:txBody>
          </p:sp>
        </p:grpSp>
      </p:grpSp>
      <p:grpSp>
        <p:nvGrpSpPr>
          <p:cNvPr id="2" name="Google Shape;246;p2">
            <a:extLst>
              <a:ext uri="{FF2B5EF4-FFF2-40B4-BE49-F238E27FC236}">
                <a16:creationId xmlns:a16="http://schemas.microsoft.com/office/drawing/2014/main" id="{C9C4BF7A-6A6A-7CAD-1FA8-B2F9FBD0BEA2}"/>
              </a:ext>
            </a:extLst>
          </p:cNvPr>
          <p:cNvGrpSpPr/>
          <p:nvPr/>
        </p:nvGrpSpPr>
        <p:grpSpPr>
          <a:xfrm>
            <a:off x="3126357" y="104207"/>
            <a:ext cx="5301686" cy="1066148"/>
            <a:chOff x="692900" y="634958"/>
            <a:chExt cx="5301686" cy="1066148"/>
          </a:xfrm>
        </p:grpSpPr>
        <p:sp>
          <p:nvSpPr>
            <p:cNvPr id="3" name="Google Shape;247;p2">
              <a:extLst>
                <a:ext uri="{FF2B5EF4-FFF2-40B4-BE49-F238E27FC236}">
                  <a16:creationId xmlns:a16="http://schemas.microsoft.com/office/drawing/2014/main" id="{AE0E567D-CC55-EF09-1B0F-806428F4354D}"/>
                </a:ext>
              </a:extLst>
            </p:cNvPr>
            <p:cNvSpPr/>
            <p:nvPr/>
          </p:nvSpPr>
          <p:spPr>
            <a:xfrm>
              <a:off x="1725478" y="1404950"/>
              <a:ext cx="4015846" cy="296156"/>
            </a:xfrm>
            <a:prstGeom prst="ellipse">
              <a:avLst/>
            </a:prstGeom>
            <a:solidFill>
              <a:schemeClr val="dk1">
                <a:alpha val="45882"/>
              </a:schemeClr>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 name="Google Shape;248;p2">
              <a:extLst>
                <a:ext uri="{FF2B5EF4-FFF2-40B4-BE49-F238E27FC236}">
                  <a16:creationId xmlns:a16="http://schemas.microsoft.com/office/drawing/2014/main" id="{EC927506-5F7F-6CAB-3BC7-FC8A5BE6F0C0}"/>
                </a:ext>
              </a:extLst>
            </p:cNvPr>
            <p:cNvSpPr/>
            <p:nvPr/>
          </p:nvSpPr>
          <p:spPr>
            <a:xfrm flipH="1">
              <a:off x="719027" y="668886"/>
              <a:ext cx="280513" cy="98325"/>
            </a:xfrm>
            <a:prstGeom prst="rtTriangle">
              <a:avLst/>
            </a:prstGeom>
            <a:solidFill>
              <a:srgbClr val="B82A4C"/>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 name="Google Shape;249;p2">
              <a:extLst>
                <a:ext uri="{FF2B5EF4-FFF2-40B4-BE49-F238E27FC236}">
                  <a16:creationId xmlns:a16="http://schemas.microsoft.com/office/drawing/2014/main" id="{2C61D476-ABAD-5E9F-0EE5-5130F6E4DF17}"/>
                </a:ext>
              </a:extLst>
            </p:cNvPr>
            <p:cNvSpPr/>
            <p:nvPr/>
          </p:nvSpPr>
          <p:spPr>
            <a:xfrm>
              <a:off x="929101" y="634958"/>
              <a:ext cx="5065485" cy="954910"/>
            </a:xfrm>
            <a:prstGeom prst="roundRect">
              <a:avLst>
                <a:gd name="adj" fmla="val 10698"/>
              </a:avLst>
            </a:prstGeom>
            <a:gradFill>
              <a:gsLst>
                <a:gs pos="28000">
                  <a:schemeClr val="tx1">
                    <a:lumMod val="95000"/>
                  </a:schemeClr>
                </a:gs>
                <a:gs pos="100000">
                  <a:schemeClr val="accent1">
                    <a:shade val="48000"/>
                    <a:satMod val="180000"/>
                    <a:lumMod val="94000"/>
                  </a:schemeClr>
                </a:gs>
                <a:gs pos="99000">
                  <a:schemeClr val="accent1">
                    <a:lumMod val="60000"/>
                    <a:lumOff val="40000"/>
                  </a:schemeClr>
                </a:gs>
              </a:gsLst>
              <a:lin ang="4200000" scaled="0"/>
            </a:gradFill>
            <a:ln/>
          </p:spPr>
          <p:style>
            <a:lnRef idx="0">
              <a:schemeClr val="accent1"/>
            </a:lnRef>
            <a:fillRef idx="3">
              <a:schemeClr val="accent1"/>
            </a:fillRef>
            <a:effectRef idx="3">
              <a:schemeClr val="accent1"/>
            </a:effectRef>
            <a:fontRef idx="minor">
              <a:schemeClr val="lt1"/>
            </a:fontRef>
          </p:style>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b="1" dirty="0"/>
            </a:p>
            <a:p>
              <a:pPr algn="ctr"/>
              <a:r>
                <a:rPr lang="en-US" b="1" dirty="0"/>
                <a:t>  Comprehensive Dialysis Care Analysis: </a:t>
              </a:r>
            </a:p>
            <a:p>
              <a:pPr algn="ctr"/>
              <a:r>
                <a:rPr lang="en-US" b="1" dirty="0"/>
                <a:t>Unveiling Insights</a:t>
              </a:r>
            </a:p>
            <a:p>
              <a:pPr algn="ctr"/>
              <a:r>
                <a:rPr lang="en-US" b="1" dirty="0"/>
                <a:t>for enhanced Patient Outcomes</a:t>
              </a:r>
            </a:p>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9" name="Google Shape;250;p2">
              <a:extLst>
                <a:ext uri="{FF2B5EF4-FFF2-40B4-BE49-F238E27FC236}">
                  <a16:creationId xmlns:a16="http://schemas.microsoft.com/office/drawing/2014/main" id="{D1D6E03F-D012-F113-262F-69B861B55EB6}"/>
                </a:ext>
              </a:extLst>
            </p:cNvPr>
            <p:cNvSpPr/>
            <p:nvPr/>
          </p:nvSpPr>
          <p:spPr>
            <a:xfrm rot="5400000">
              <a:off x="959213" y="498900"/>
              <a:ext cx="657235" cy="1189861"/>
            </a:xfrm>
            <a:prstGeom prst="round2SameRect">
              <a:avLst>
                <a:gd name="adj1" fmla="val 50000"/>
                <a:gd name="adj2" fmla="val 0"/>
              </a:avLst>
            </a:prstGeom>
            <a:gradFill>
              <a:gsLst>
                <a:gs pos="0">
                  <a:srgbClr val="FDE01E"/>
                </a:gs>
                <a:gs pos="100000">
                  <a:srgbClr val="F3BD11"/>
                </a:gs>
              </a:gsLst>
              <a:lin ang="16200000" scaled="0"/>
            </a:gra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 name="Google Shape;252;p2">
              <a:extLst>
                <a:ext uri="{FF2B5EF4-FFF2-40B4-BE49-F238E27FC236}">
                  <a16:creationId xmlns:a16="http://schemas.microsoft.com/office/drawing/2014/main" id="{5D08440C-DD42-B31E-D040-4695219C1198}"/>
                </a:ext>
              </a:extLst>
            </p:cNvPr>
            <p:cNvSpPr txBox="1"/>
            <p:nvPr/>
          </p:nvSpPr>
          <p:spPr>
            <a:xfrm>
              <a:off x="807625" y="893643"/>
              <a:ext cx="980193" cy="40006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en-IN" sz="2000" b="1" dirty="0">
                  <a:solidFill>
                    <a:srgbClr val="05E5E5"/>
                  </a:solidFill>
                </a:rPr>
                <a:t>TITLE</a:t>
              </a:r>
              <a:endParaRPr sz="2000" b="1" dirty="0">
                <a:solidFill>
                  <a:srgbClr val="05E5E5"/>
                </a:solidFill>
              </a:endParaRPr>
            </a:p>
          </p:txBody>
        </p:sp>
      </p:grpSp>
      <p:pic>
        <p:nvPicPr>
          <p:cNvPr id="35" name="Google Shape;189;p1" descr="Envelope">
            <a:extLst>
              <a:ext uri="{FF2B5EF4-FFF2-40B4-BE49-F238E27FC236}">
                <a16:creationId xmlns:a16="http://schemas.microsoft.com/office/drawing/2014/main" id="{ADF08748-1588-F80B-F304-313F165A93BD}"/>
              </a:ext>
            </a:extLst>
          </p:cNvPr>
          <p:cNvPicPr preferRelativeResize="0"/>
          <p:nvPr/>
        </p:nvPicPr>
        <p:blipFill rotWithShape="1">
          <a:blip r:embed="rId9">
            <a:alphaModFix/>
          </a:blip>
          <a:srcRect/>
          <a:stretch/>
        </p:blipFill>
        <p:spPr>
          <a:xfrm>
            <a:off x="7716256" y="298892"/>
            <a:ext cx="442597" cy="478220"/>
          </a:xfrm>
          <a:prstGeom prst="rect">
            <a:avLst/>
          </a:prstGeom>
          <a:noFill/>
          <a:ln>
            <a:noFill/>
          </a:ln>
        </p:spPr>
      </p:pic>
    </p:spTree>
    <p:extLst>
      <p:ext uri="{BB962C8B-B14F-4D97-AF65-F5344CB8AC3E}">
        <p14:creationId xmlns:p14="http://schemas.microsoft.com/office/powerpoint/2010/main" val="2752565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0FB38-0113-4F80-BBD4-A9C97FF40720}"/>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75982AA6-9E74-43FC-B452-142C7571DCCC}"/>
              </a:ext>
            </a:extLst>
          </p:cNvPr>
          <p:cNvSpPr>
            <a:spLocks noGrp="1"/>
          </p:cNvSpPr>
          <p:nvPr>
            <p:ph idx="1"/>
          </p:nvPr>
        </p:nvSpPr>
        <p:spPr>
          <a:xfrm>
            <a:off x="137160" y="2340864"/>
            <a:ext cx="4846320" cy="3634486"/>
          </a:xfrm>
        </p:spPr>
        <p:txBody>
          <a:bodyPr/>
          <a:lstStyle/>
          <a:p>
            <a:r>
              <a:rPr lang="en-US" dirty="0"/>
              <a:t>Presenter’s name-Shoubhik Paul</a:t>
            </a:r>
          </a:p>
          <a:p>
            <a:r>
              <a:rPr lang="en-US" dirty="0"/>
              <a:t>Email address-shoubhikpaul63@gmail.com</a:t>
            </a:r>
          </a:p>
          <a:p>
            <a:endParaRPr lang="en-US" dirty="0"/>
          </a:p>
        </p:txBody>
      </p:sp>
      <p:sp>
        <p:nvSpPr>
          <p:cNvPr id="8" name="Footer Placeholder 7">
            <a:extLst>
              <a:ext uri="{FF2B5EF4-FFF2-40B4-BE49-F238E27FC236}">
                <a16:creationId xmlns:a16="http://schemas.microsoft.com/office/drawing/2014/main" id="{D3E3ABAA-EBF5-4FC5-BEEE-FBA5A228E046}"/>
              </a:ext>
            </a:extLst>
          </p:cNvPr>
          <p:cNvSpPr>
            <a:spLocks noGrp="1"/>
          </p:cNvSpPr>
          <p:nvPr>
            <p:ph type="ftr" sz="quarter" idx="11"/>
          </p:nvPr>
        </p:nvSpPr>
        <p:spPr/>
        <p:txBody>
          <a:bodyPr/>
          <a:lstStyle/>
          <a:p>
            <a:r>
              <a:rPr lang="en-US" dirty="0"/>
              <a:t>Sample Footer Text</a:t>
            </a:r>
          </a:p>
        </p:txBody>
      </p:sp>
      <p:pic>
        <p:nvPicPr>
          <p:cNvPr id="6" name="Picture Placeholder 5" descr="A doctor talking to a patient&#10;">
            <a:extLst>
              <a:ext uri="{FF2B5EF4-FFF2-40B4-BE49-F238E27FC236}">
                <a16:creationId xmlns:a16="http://schemas.microsoft.com/office/drawing/2014/main" id="{AC4A1F6E-E065-4C87-B012-9FBDEC8C1ED7}"/>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7" r="7"/>
          <a:stretch/>
        </p:blipFill>
        <p:spPr/>
      </p:pic>
    </p:spTree>
    <p:extLst>
      <p:ext uri="{BB962C8B-B14F-4D97-AF65-F5344CB8AC3E}">
        <p14:creationId xmlns:p14="http://schemas.microsoft.com/office/powerpoint/2010/main" val="22616197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grpSp>
        <p:nvGrpSpPr>
          <p:cNvPr id="84" name="Google Shape;84;p1"/>
          <p:cNvGrpSpPr/>
          <p:nvPr/>
        </p:nvGrpSpPr>
        <p:grpSpPr>
          <a:xfrm>
            <a:off x="4443102" y="2185507"/>
            <a:ext cx="3229428" cy="2822783"/>
            <a:chOff x="4443102" y="2185507"/>
            <a:chExt cx="3229428" cy="2822783"/>
          </a:xfrm>
        </p:grpSpPr>
        <p:sp>
          <p:nvSpPr>
            <p:cNvPr id="85" name="Google Shape;85;p1"/>
            <p:cNvSpPr/>
            <p:nvPr/>
          </p:nvSpPr>
          <p:spPr>
            <a:xfrm>
              <a:off x="4443102" y="2214374"/>
              <a:ext cx="3229428" cy="2763083"/>
            </a:xfrm>
            <a:custGeom>
              <a:avLst/>
              <a:gdLst/>
              <a:ahLst/>
              <a:cxnLst/>
              <a:rect l="l" t="t" r="r" b="b"/>
              <a:pathLst>
                <a:path w="3229428" h="2763083" extrusionOk="0">
                  <a:moveTo>
                    <a:pt x="2520223" y="44619"/>
                  </a:moveTo>
                  <a:lnTo>
                    <a:pt x="2641822" y="135549"/>
                  </a:lnTo>
                  <a:cubicBezTo>
                    <a:pt x="3000688" y="431712"/>
                    <a:pt x="3229428" y="879914"/>
                    <a:pt x="3229428" y="1381541"/>
                  </a:cubicBezTo>
                  <a:cubicBezTo>
                    <a:pt x="3229428" y="1883168"/>
                    <a:pt x="3000688" y="2331371"/>
                    <a:pt x="2641822" y="2627533"/>
                  </a:cubicBezTo>
                  <a:lnTo>
                    <a:pt x="2520223" y="2718463"/>
                  </a:lnTo>
                  <a:lnTo>
                    <a:pt x="2520223" y="2653329"/>
                  </a:lnTo>
                  <a:lnTo>
                    <a:pt x="2608606" y="2587238"/>
                  </a:lnTo>
                  <a:cubicBezTo>
                    <a:pt x="2955866" y="2300653"/>
                    <a:pt x="3177208" y="1866946"/>
                    <a:pt x="3177208" y="1381541"/>
                  </a:cubicBezTo>
                  <a:cubicBezTo>
                    <a:pt x="3177208" y="896136"/>
                    <a:pt x="2955866" y="462429"/>
                    <a:pt x="2608606" y="175845"/>
                  </a:cubicBezTo>
                  <a:lnTo>
                    <a:pt x="2520223" y="109754"/>
                  </a:lnTo>
                  <a:close/>
                  <a:moveTo>
                    <a:pt x="782026" y="0"/>
                  </a:moveTo>
                  <a:lnTo>
                    <a:pt x="782026" y="61039"/>
                  </a:lnTo>
                  <a:lnTo>
                    <a:pt x="741109" y="85897"/>
                  </a:lnTo>
                  <a:cubicBezTo>
                    <a:pt x="325483" y="366688"/>
                    <a:pt x="52220" y="842202"/>
                    <a:pt x="52220" y="1381541"/>
                  </a:cubicBezTo>
                  <a:cubicBezTo>
                    <a:pt x="52220" y="1920880"/>
                    <a:pt x="325483" y="2396395"/>
                    <a:pt x="741109" y="2677186"/>
                  </a:cubicBezTo>
                  <a:lnTo>
                    <a:pt x="782026" y="2702044"/>
                  </a:lnTo>
                  <a:lnTo>
                    <a:pt x="782026" y="2763083"/>
                  </a:lnTo>
                  <a:lnTo>
                    <a:pt x="711912" y="2720487"/>
                  </a:lnTo>
                  <a:cubicBezTo>
                    <a:pt x="282396" y="2430312"/>
                    <a:pt x="0" y="1938905"/>
                    <a:pt x="0" y="1381541"/>
                  </a:cubicBezTo>
                  <a:cubicBezTo>
                    <a:pt x="0" y="824177"/>
                    <a:pt x="282396" y="332771"/>
                    <a:pt x="711912" y="42595"/>
                  </a:cubicBezTo>
                  <a:close/>
                </a:path>
              </a:pathLst>
            </a:custGeom>
            <a:gradFill>
              <a:gsLst>
                <a:gs pos="0">
                  <a:srgbClr val="F7956F"/>
                </a:gs>
                <a:gs pos="49520">
                  <a:srgbClr val="917CBA"/>
                </a:gs>
                <a:gs pos="80000">
                  <a:srgbClr val="87CBA8"/>
                </a:gs>
                <a:gs pos="100000">
                  <a:srgbClr val="87CBA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5159294" y="2185507"/>
              <a:ext cx="123371" cy="123371"/>
            </a:xfrm>
            <a:prstGeom prst="ellipse">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7" name="Google Shape;87;p1"/>
            <p:cNvSpPr/>
            <p:nvPr/>
          </p:nvSpPr>
          <p:spPr>
            <a:xfrm>
              <a:off x="5159294" y="4884919"/>
              <a:ext cx="123371" cy="123371"/>
            </a:xfrm>
            <a:prstGeom prst="ellipse">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8" name="Google Shape;88;p1"/>
            <p:cNvSpPr/>
            <p:nvPr/>
          </p:nvSpPr>
          <p:spPr>
            <a:xfrm>
              <a:off x="6828314" y="2185507"/>
              <a:ext cx="123371" cy="123371"/>
            </a:xfrm>
            <a:prstGeom prst="ellipse">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9" name="Google Shape;89;p1"/>
            <p:cNvSpPr/>
            <p:nvPr/>
          </p:nvSpPr>
          <p:spPr>
            <a:xfrm>
              <a:off x="6828314" y="4884919"/>
              <a:ext cx="123371" cy="123371"/>
            </a:xfrm>
            <a:prstGeom prst="ellipse">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90" name="Google Shape;90;p1"/>
          <p:cNvGrpSpPr/>
          <p:nvPr/>
        </p:nvGrpSpPr>
        <p:grpSpPr>
          <a:xfrm>
            <a:off x="3904342" y="1596571"/>
            <a:ext cx="1313545" cy="3962401"/>
            <a:chOff x="3904342" y="1596571"/>
            <a:chExt cx="1313545" cy="3962401"/>
          </a:xfrm>
        </p:grpSpPr>
        <p:sp>
          <p:nvSpPr>
            <p:cNvPr id="91" name="Google Shape;91;p1"/>
            <p:cNvSpPr/>
            <p:nvPr/>
          </p:nvSpPr>
          <p:spPr>
            <a:xfrm>
              <a:off x="4095618" y="1596571"/>
              <a:ext cx="1122268" cy="1088572"/>
            </a:xfrm>
            <a:custGeom>
              <a:avLst/>
              <a:gdLst/>
              <a:ahLst/>
              <a:cxnLst/>
              <a:rect l="l" t="t" r="r" b="b"/>
              <a:pathLst>
                <a:path w="1122268" h="1088572" extrusionOk="0">
                  <a:moveTo>
                    <a:pt x="1067935" y="0"/>
                  </a:moveTo>
                  <a:lnTo>
                    <a:pt x="1122268" y="0"/>
                  </a:lnTo>
                  <a:lnTo>
                    <a:pt x="1122268" y="327922"/>
                  </a:lnTo>
                  <a:lnTo>
                    <a:pt x="1107911" y="334838"/>
                  </a:lnTo>
                  <a:cubicBezTo>
                    <a:pt x="842612" y="478957"/>
                    <a:pt x="616041" y="685331"/>
                    <a:pt x="447804" y="934355"/>
                  </a:cubicBezTo>
                  <a:lnTo>
                    <a:pt x="354115" y="1088572"/>
                  </a:lnTo>
                  <a:lnTo>
                    <a:pt x="0" y="1088572"/>
                  </a:lnTo>
                  <a:lnTo>
                    <a:pt x="73244" y="936526"/>
                  </a:lnTo>
                  <a:cubicBezTo>
                    <a:pt x="275681" y="563874"/>
                    <a:pt x="583055" y="256500"/>
                    <a:pt x="955707" y="54063"/>
                  </a:cubicBezTo>
                  <a:lnTo>
                    <a:pt x="1067935" y="0"/>
                  </a:lnTo>
                  <a:close/>
                </a:path>
              </a:pathLst>
            </a:custGeom>
            <a:solidFill>
              <a:srgbClr val="F7956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
            <p:cNvSpPr/>
            <p:nvPr/>
          </p:nvSpPr>
          <p:spPr>
            <a:xfrm>
              <a:off x="4113098" y="4506685"/>
              <a:ext cx="1104789" cy="1052287"/>
            </a:xfrm>
            <a:custGeom>
              <a:avLst/>
              <a:gdLst/>
              <a:ahLst/>
              <a:cxnLst/>
              <a:rect l="l" t="t" r="r" b="b"/>
              <a:pathLst>
                <a:path w="1104789" h="1052287" extrusionOk="0">
                  <a:moveTo>
                    <a:pt x="0" y="0"/>
                  </a:moveTo>
                  <a:lnTo>
                    <a:pt x="358680" y="0"/>
                  </a:lnTo>
                  <a:lnTo>
                    <a:pt x="430325" y="117932"/>
                  </a:lnTo>
                  <a:cubicBezTo>
                    <a:pt x="598562" y="366956"/>
                    <a:pt x="825133" y="573331"/>
                    <a:pt x="1090432" y="717449"/>
                  </a:cubicBezTo>
                  <a:lnTo>
                    <a:pt x="1104789" y="724365"/>
                  </a:lnTo>
                  <a:lnTo>
                    <a:pt x="1104789" y="1052287"/>
                  </a:lnTo>
                  <a:lnTo>
                    <a:pt x="1050456" y="1052287"/>
                  </a:lnTo>
                  <a:lnTo>
                    <a:pt x="938228" y="998224"/>
                  </a:lnTo>
                  <a:cubicBezTo>
                    <a:pt x="565576" y="795787"/>
                    <a:pt x="258202" y="488413"/>
                    <a:pt x="55765" y="115761"/>
                  </a:cubicBezTo>
                  <a:lnTo>
                    <a:pt x="0" y="0"/>
                  </a:lnTo>
                  <a:close/>
                </a:path>
              </a:pathLst>
            </a:custGeom>
            <a:solidFill>
              <a:srgbClr val="917CB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3" name="Google Shape;93;p1"/>
            <p:cNvSpPr/>
            <p:nvPr/>
          </p:nvSpPr>
          <p:spPr>
            <a:xfrm>
              <a:off x="3904342" y="3069771"/>
              <a:ext cx="400279" cy="1052286"/>
            </a:xfrm>
            <a:custGeom>
              <a:avLst/>
              <a:gdLst/>
              <a:ahLst/>
              <a:cxnLst/>
              <a:rect l="l" t="t" r="r" b="b"/>
              <a:pathLst>
                <a:path w="400279" h="1052286" extrusionOk="0">
                  <a:moveTo>
                    <a:pt x="61576" y="0"/>
                  </a:moveTo>
                  <a:lnTo>
                    <a:pt x="390949" y="0"/>
                  </a:lnTo>
                  <a:lnTo>
                    <a:pt x="357353" y="130657"/>
                  </a:lnTo>
                  <a:cubicBezTo>
                    <a:pt x="332412" y="252543"/>
                    <a:pt x="319314" y="378742"/>
                    <a:pt x="319314" y="508000"/>
                  </a:cubicBezTo>
                  <a:cubicBezTo>
                    <a:pt x="319314" y="637259"/>
                    <a:pt x="332412" y="763458"/>
                    <a:pt x="357353" y="885343"/>
                  </a:cubicBezTo>
                  <a:lnTo>
                    <a:pt x="400279" y="1052286"/>
                  </a:lnTo>
                  <a:lnTo>
                    <a:pt x="70906" y="1052286"/>
                  </a:lnTo>
                  <a:lnTo>
                    <a:pt x="44527" y="949695"/>
                  </a:lnTo>
                  <a:cubicBezTo>
                    <a:pt x="15332" y="807024"/>
                    <a:pt x="0" y="659303"/>
                    <a:pt x="0" y="508000"/>
                  </a:cubicBezTo>
                  <a:cubicBezTo>
                    <a:pt x="0" y="356698"/>
                    <a:pt x="15332" y="208976"/>
                    <a:pt x="44527" y="66305"/>
                  </a:cubicBezTo>
                  <a:lnTo>
                    <a:pt x="61576" y="0"/>
                  </a:lnTo>
                  <a:close/>
                </a:path>
              </a:pathLst>
            </a:custGeom>
            <a:solidFill>
              <a:srgbClr val="EB97B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94" name="Google Shape;94;p1"/>
          <p:cNvGrpSpPr/>
          <p:nvPr/>
        </p:nvGrpSpPr>
        <p:grpSpPr>
          <a:xfrm>
            <a:off x="6995887" y="1596571"/>
            <a:ext cx="1291771" cy="3962401"/>
            <a:chOff x="6995887" y="1596571"/>
            <a:chExt cx="1291771" cy="3962401"/>
          </a:xfrm>
        </p:grpSpPr>
        <p:sp>
          <p:nvSpPr>
            <p:cNvPr id="95" name="Google Shape;95;p1"/>
            <p:cNvSpPr/>
            <p:nvPr/>
          </p:nvSpPr>
          <p:spPr>
            <a:xfrm>
              <a:off x="6995887" y="1596571"/>
              <a:ext cx="1100495" cy="1088572"/>
            </a:xfrm>
            <a:custGeom>
              <a:avLst/>
              <a:gdLst/>
              <a:ahLst/>
              <a:cxnLst/>
              <a:rect l="l" t="t" r="r" b="b"/>
              <a:pathLst>
                <a:path w="1100495" h="1088572" extrusionOk="0">
                  <a:moveTo>
                    <a:pt x="0" y="0"/>
                  </a:moveTo>
                  <a:lnTo>
                    <a:pt x="32560" y="0"/>
                  </a:lnTo>
                  <a:lnTo>
                    <a:pt x="144787" y="54063"/>
                  </a:lnTo>
                  <a:cubicBezTo>
                    <a:pt x="517439" y="256500"/>
                    <a:pt x="824813" y="563874"/>
                    <a:pt x="1027250" y="936526"/>
                  </a:cubicBezTo>
                  <a:lnTo>
                    <a:pt x="1100495" y="1088572"/>
                  </a:lnTo>
                  <a:lnTo>
                    <a:pt x="746379" y="1088572"/>
                  </a:lnTo>
                  <a:lnTo>
                    <a:pt x="652690" y="934355"/>
                  </a:lnTo>
                  <a:cubicBezTo>
                    <a:pt x="518101" y="735136"/>
                    <a:pt x="346177" y="563213"/>
                    <a:pt x="146958" y="428623"/>
                  </a:cubicBezTo>
                  <a:lnTo>
                    <a:pt x="0" y="339344"/>
                  </a:lnTo>
                  <a:lnTo>
                    <a:pt x="0" y="0"/>
                  </a:lnTo>
                  <a:close/>
                </a:path>
              </a:pathLst>
            </a:custGeom>
            <a:solidFill>
              <a:srgbClr val="7984B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p:cNvSpPr/>
            <p:nvPr/>
          </p:nvSpPr>
          <p:spPr>
            <a:xfrm>
              <a:off x="6995887" y="4506685"/>
              <a:ext cx="1083015" cy="1052287"/>
            </a:xfrm>
            <a:custGeom>
              <a:avLst/>
              <a:gdLst/>
              <a:ahLst/>
              <a:cxnLst/>
              <a:rect l="l" t="t" r="r" b="b"/>
              <a:pathLst>
                <a:path w="1083015" h="1052287" extrusionOk="0">
                  <a:moveTo>
                    <a:pt x="724336" y="0"/>
                  </a:moveTo>
                  <a:lnTo>
                    <a:pt x="1083015" y="0"/>
                  </a:lnTo>
                  <a:lnTo>
                    <a:pt x="1027250" y="115761"/>
                  </a:lnTo>
                  <a:cubicBezTo>
                    <a:pt x="824813" y="488413"/>
                    <a:pt x="517439" y="795787"/>
                    <a:pt x="144787" y="998224"/>
                  </a:cubicBezTo>
                  <a:lnTo>
                    <a:pt x="32560" y="1052287"/>
                  </a:lnTo>
                  <a:lnTo>
                    <a:pt x="0" y="1052287"/>
                  </a:lnTo>
                  <a:lnTo>
                    <a:pt x="0" y="712943"/>
                  </a:lnTo>
                  <a:lnTo>
                    <a:pt x="146958" y="623664"/>
                  </a:lnTo>
                  <a:cubicBezTo>
                    <a:pt x="346177" y="489075"/>
                    <a:pt x="518101" y="317151"/>
                    <a:pt x="652690" y="117932"/>
                  </a:cubicBezTo>
                  <a:lnTo>
                    <a:pt x="724336" y="0"/>
                  </a:lnTo>
                  <a:close/>
                </a:path>
              </a:pathLst>
            </a:custGeom>
            <a:solidFill>
              <a:srgbClr val="87CBA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7" name="Google Shape;97;p1"/>
            <p:cNvSpPr/>
            <p:nvPr/>
          </p:nvSpPr>
          <p:spPr>
            <a:xfrm>
              <a:off x="7887379" y="3069771"/>
              <a:ext cx="400279" cy="1052286"/>
            </a:xfrm>
            <a:custGeom>
              <a:avLst/>
              <a:gdLst/>
              <a:ahLst/>
              <a:cxnLst/>
              <a:rect l="l" t="t" r="r" b="b"/>
              <a:pathLst>
                <a:path w="400279" h="1052286" extrusionOk="0">
                  <a:moveTo>
                    <a:pt x="9331" y="0"/>
                  </a:moveTo>
                  <a:lnTo>
                    <a:pt x="338704" y="0"/>
                  </a:lnTo>
                  <a:lnTo>
                    <a:pt x="355752" y="66305"/>
                  </a:lnTo>
                  <a:cubicBezTo>
                    <a:pt x="384947" y="208976"/>
                    <a:pt x="400279" y="356698"/>
                    <a:pt x="400279" y="508000"/>
                  </a:cubicBezTo>
                  <a:cubicBezTo>
                    <a:pt x="400279" y="659303"/>
                    <a:pt x="384947" y="807024"/>
                    <a:pt x="355752" y="949695"/>
                  </a:cubicBezTo>
                  <a:lnTo>
                    <a:pt x="329373" y="1052286"/>
                  </a:lnTo>
                  <a:lnTo>
                    <a:pt x="0" y="1052286"/>
                  </a:lnTo>
                  <a:lnTo>
                    <a:pt x="42926" y="885343"/>
                  </a:lnTo>
                  <a:cubicBezTo>
                    <a:pt x="67867" y="763458"/>
                    <a:pt x="80965" y="637259"/>
                    <a:pt x="80965" y="508000"/>
                  </a:cubicBezTo>
                  <a:cubicBezTo>
                    <a:pt x="80965" y="378742"/>
                    <a:pt x="67867" y="252543"/>
                    <a:pt x="42926" y="130657"/>
                  </a:cubicBezTo>
                  <a:lnTo>
                    <a:pt x="9331" y="0"/>
                  </a:lnTo>
                  <a:close/>
                </a:path>
              </a:pathLst>
            </a:custGeom>
            <a:solidFill>
              <a:srgbClr val="CC9DC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98" name="Google Shape;98;p1"/>
          <p:cNvGrpSpPr/>
          <p:nvPr/>
        </p:nvGrpSpPr>
        <p:grpSpPr>
          <a:xfrm>
            <a:off x="4616838" y="2247193"/>
            <a:ext cx="573882" cy="461665"/>
            <a:chOff x="4616838" y="2247193"/>
            <a:chExt cx="573882" cy="461665"/>
          </a:xfrm>
        </p:grpSpPr>
        <p:sp>
          <p:nvSpPr>
            <p:cNvPr id="99" name="Google Shape;99;p1"/>
            <p:cNvSpPr/>
            <p:nvPr/>
          </p:nvSpPr>
          <p:spPr>
            <a:xfrm>
              <a:off x="4737464" y="2295146"/>
              <a:ext cx="365760" cy="365760"/>
            </a:xfrm>
            <a:prstGeom prst="ellipse">
              <a:avLst/>
            </a:pr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0" name="Google Shape;100;p1"/>
            <p:cNvSpPr txBox="1"/>
            <p:nvPr/>
          </p:nvSpPr>
          <p:spPr>
            <a:xfrm>
              <a:off x="4616838" y="2247193"/>
              <a:ext cx="57388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a:solidFill>
                    <a:schemeClr val="dk1"/>
                  </a:solidFill>
                  <a:latin typeface="Open Sans"/>
                  <a:ea typeface="Open Sans"/>
                  <a:cs typeface="Open Sans"/>
                  <a:sym typeface="Open Sans"/>
                </a:rPr>
                <a:t>1</a:t>
              </a:r>
              <a:endParaRPr/>
            </a:p>
          </p:txBody>
        </p:sp>
      </p:grpSp>
      <p:grpSp>
        <p:nvGrpSpPr>
          <p:cNvPr id="101" name="Google Shape;101;p1"/>
          <p:cNvGrpSpPr/>
          <p:nvPr/>
        </p:nvGrpSpPr>
        <p:grpSpPr>
          <a:xfrm>
            <a:off x="4172720" y="3373802"/>
            <a:ext cx="573882" cy="461665"/>
            <a:chOff x="4172720" y="3373802"/>
            <a:chExt cx="573882" cy="461665"/>
          </a:xfrm>
        </p:grpSpPr>
        <p:sp>
          <p:nvSpPr>
            <p:cNvPr id="102" name="Google Shape;102;p1"/>
            <p:cNvSpPr/>
            <p:nvPr/>
          </p:nvSpPr>
          <p:spPr>
            <a:xfrm>
              <a:off x="4280264" y="3413034"/>
              <a:ext cx="365760" cy="365760"/>
            </a:xfrm>
            <a:prstGeom prst="ellipse">
              <a:avLst/>
            </a:pr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3" name="Google Shape;103;p1"/>
            <p:cNvSpPr txBox="1"/>
            <p:nvPr/>
          </p:nvSpPr>
          <p:spPr>
            <a:xfrm>
              <a:off x="4172720" y="3373802"/>
              <a:ext cx="57388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a:solidFill>
                    <a:schemeClr val="dk1"/>
                  </a:solidFill>
                  <a:latin typeface="Open Sans"/>
                  <a:ea typeface="Open Sans"/>
                  <a:cs typeface="Open Sans"/>
                  <a:sym typeface="Open Sans"/>
                </a:rPr>
                <a:t>2</a:t>
              </a:r>
              <a:endParaRPr/>
            </a:p>
          </p:txBody>
        </p:sp>
      </p:grpSp>
      <p:grpSp>
        <p:nvGrpSpPr>
          <p:cNvPr id="104" name="Google Shape;104;p1"/>
          <p:cNvGrpSpPr/>
          <p:nvPr/>
        </p:nvGrpSpPr>
        <p:grpSpPr>
          <a:xfrm>
            <a:off x="4616838" y="4500411"/>
            <a:ext cx="573882" cy="461665"/>
            <a:chOff x="4616838" y="4500411"/>
            <a:chExt cx="573882" cy="461665"/>
          </a:xfrm>
        </p:grpSpPr>
        <p:sp>
          <p:nvSpPr>
            <p:cNvPr id="105" name="Google Shape;105;p1"/>
            <p:cNvSpPr/>
            <p:nvPr/>
          </p:nvSpPr>
          <p:spPr>
            <a:xfrm>
              <a:off x="4737464" y="4543590"/>
              <a:ext cx="365760" cy="365760"/>
            </a:xfrm>
            <a:prstGeom prst="ellipse">
              <a:avLst/>
            </a:pr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6" name="Google Shape;106;p1"/>
            <p:cNvSpPr txBox="1"/>
            <p:nvPr/>
          </p:nvSpPr>
          <p:spPr>
            <a:xfrm>
              <a:off x="4616838" y="4500411"/>
              <a:ext cx="57388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a:solidFill>
                    <a:schemeClr val="dk1"/>
                  </a:solidFill>
                  <a:latin typeface="Open Sans"/>
                  <a:ea typeface="Open Sans"/>
                  <a:cs typeface="Open Sans"/>
                  <a:sym typeface="Open Sans"/>
                </a:rPr>
                <a:t>3</a:t>
              </a:r>
              <a:endParaRPr/>
            </a:p>
          </p:txBody>
        </p:sp>
      </p:grpSp>
      <p:grpSp>
        <p:nvGrpSpPr>
          <p:cNvPr id="107" name="Google Shape;107;p1"/>
          <p:cNvGrpSpPr/>
          <p:nvPr/>
        </p:nvGrpSpPr>
        <p:grpSpPr>
          <a:xfrm>
            <a:off x="6860331" y="4496417"/>
            <a:ext cx="573882" cy="461665"/>
            <a:chOff x="6860331" y="4496417"/>
            <a:chExt cx="573882" cy="461665"/>
          </a:xfrm>
        </p:grpSpPr>
        <p:sp>
          <p:nvSpPr>
            <p:cNvPr id="108" name="Google Shape;108;p1"/>
            <p:cNvSpPr/>
            <p:nvPr/>
          </p:nvSpPr>
          <p:spPr>
            <a:xfrm>
              <a:off x="6959603" y="4543590"/>
              <a:ext cx="365760" cy="365760"/>
            </a:xfrm>
            <a:prstGeom prst="ellipse">
              <a:avLst/>
            </a:pr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9" name="Google Shape;109;p1"/>
            <p:cNvSpPr txBox="1"/>
            <p:nvPr/>
          </p:nvSpPr>
          <p:spPr>
            <a:xfrm>
              <a:off x="6860331" y="4496417"/>
              <a:ext cx="57388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a:solidFill>
                    <a:schemeClr val="dk1"/>
                  </a:solidFill>
                  <a:latin typeface="Open Sans"/>
                  <a:ea typeface="Open Sans"/>
                  <a:cs typeface="Open Sans"/>
                  <a:sym typeface="Open Sans"/>
                </a:rPr>
                <a:t>4</a:t>
              </a:r>
              <a:endParaRPr/>
            </a:p>
          </p:txBody>
        </p:sp>
      </p:grpSp>
      <p:grpSp>
        <p:nvGrpSpPr>
          <p:cNvPr id="110" name="Google Shape;110;p1"/>
          <p:cNvGrpSpPr/>
          <p:nvPr/>
        </p:nvGrpSpPr>
        <p:grpSpPr>
          <a:xfrm>
            <a:off x="7369662" y="3347829"/>
            <a:ext cx="573882" cy="461665"/>
            <a:chOff x="7369662" y="3347829"/>
            <a:chExt cx="573882" cy="461665"/>
          </a:xfrm>
        </p:grpSpPr>
        <p:sp>
          <p:nvSpPr>
            <p:cNvPr id="111" name="Google Shape;111;p1"/>
            <p:cNvSpPr/>
            <p:nvPr/>
          </p:nvSpPr>
          <p:spPr>
            <a:xfrm>
              <a:off x="7473723" y="3413034"/>
              <a:ext cx="365760" cy="365760"/>
            </a:xfrm>
            <a:prstGeom prst="ellipse">
              <a:avLst/>
            </a:pr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2" name="Google Shape;112;p1"/>
            <p:cNvSpPr txBox="1"/>
            <p:nvPr/>
          </p:nvSpPr>
          <p:spPr>
            <a:xfrm>
              <a:off x="7369662" y="3347829"/>
              <a:ext cx="57388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a:solidFill>
                    <a:schemeClr val="dk1"/>
                  </a:solidFill>
                  <a:latin typeface="Open Sans"/>
                  <a:ea typeface="Open Sans"/>
                  <a:cs typeface="Open Sans"/>
                  <a:sym typeface="Open Sans"/>
                </a:rPr>
                <a:t>5</a:t>
              </a:r>
              <a:endParaRPr/>
            </a:p>
          </p:txBody>
        </p:sp>
      </p:grpSp>
      <p:grpSp>
        <p:nvGrpSpPr>
          <p:cNvPr id="113" name="Google Shape;113;p1"/>
          <p:cNvGrpSpPr/>
          <p:nvPr/>
        </p:nvGrpSpPr>
        <p:grpSpPr>
          <a:xfrm>
            <a:off x="6855542" y="2227606"/>
            <a:ext cx="573882" cy="461665"/>
            <a:chOff x="6855542" y="2227606"/>
            <a:chExt cx="573882" cy="461665"/>
          </a:xfrm>
        </p:grpSpPr>
        <p:sp>
          <p:nvSpPr>
            <p:cNvPr id="114" name="Google Shape;114;p1"/>
            <p:cNvSpPr/>
            <p:nvPr/>
          </p:nvSpPr>
          <p:spPr>
            <a:xfrm>
              <a:off x="6959603" y="2295146"/>
              <a:ext cx="365760" cy="365760"/>
            </a:xfrm>
            <a:prstGeom prst="ellipse">
              <a:avLst/>
            </a:pr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5" name="Google Shape;115;p1"/>
            <p:cNvSpPr txBox="1"/>
            <p:nvPr/>
          </p:nvSpPr>
          <p:spPr>
            <a:xfrm>
              <a:off x="6855542" y="2227606"/>
              <a:ext cx="573882"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0" i="0" u="none" strike="noStrike" cap="none">
                  <a:solidFill>
                    <a:schemeClr val="dk1"/>
                  </a:solidFill>
                  <a:latin typeface="Open Sans"/>
                  <a:ea typeface="Open Sans"/>
                  <a:cs typeface="Open Sans"/>
                  <a:sym typeface="Open Sans"/>
                </a:rPr>
                <a:t>6</a:t>
              </a:r>
              <a:endParaRPr/>
            </a:p>
          </p:txBody>
        </p:sp>
      </p:grpSp>
      <p:grpSp>
        <p:nvGrpSpPr>
          <p:cNvPr id="116" name="Google Shape;116;p1"/>
          <p:cNvGrpSpPr/>
          <p:nvPr/>
        </p:nvGrpSpPr>
        <p:grpSpPr>
          <a:xfrm>
            <a:off x="2002971" y="1596571"/>
            <a:ext cx="3160582" cy="1088572"/>
            <a:chOff x="2002971" y="1596571"/>
            <a:chExt cx="3160582" cy="1088572"/>
          </a:xfrm>
        </p:grpSpPr>
        <p:sp>
          <p:nvSpPr>
            <p:cNvPr id="117" name="Google Shape;117;p1"/>
            <p:cNvSpPr/>
            <p:nvPr/>
          </p:nvSpPr>
          <p:spPr>
            <a:xfrm>
              <a:off x="2002971" y="1596571"/>
              <a:ext cx="3160582" cy="1088572"/>
            </a:xfrm>
            <a:custGeom>
              <a:avLst/>
              <a:gdLst/>
              <a:ahLst/>
              <a:cxnLst/>
              <a:rect l="l" t="t" r="r" b="b"/>
              <a:pathLst>
                <a:path w="3160582" h="1088572" extrusionOk="0">
                  <a:moveTo>
                    <a:pt x="312079" y="0"/>
                  </a:moveTo>
                  <a:lnTo>
                    <a:pt x="3160582" y="0"/>
                  </a:lnTo>
                  <a:lnTo>
                    <a:pt x="3048354" y="54063"/>
                  </a:lnTo>
                  <a:cubicBezTo>
                    <a:pt x="2675702" y="256500"/>
                    <a:pt x="2368328" y="563874"/>
                    <a:pt x="2165891" y="936526"/>
                  </a:cubicBezTo>
                  <a:lnTo>
                    <a:pt x="2092647" y="1088572"/>
                  </a:lnTo>
                  <a:lnTo>
                    <a:pt x="0" y="1088572"/>
                  </a:lnTo>
                  <a:lnTo>
                    <a:pt x="0" y="312079"/>
                  </a:lnTo>
                  <a:cubicBezTo>
                    <a:pt x="0" y="139723"/>
                    <a:pt x="139723" y="0"/>
                    <a:pt x="312079" y="0"/>
                  </a:cubicBezTo>
                  <a:close/>
                </a:path>
              </a:pathLst>
            </a:cu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9" name="Google Shape;119;p1"/>
            <p:cNvSpPr txBox="1"/>
            <p:nvPr/>
          </p:nvSpPr>
          <p:spPr>
            <a:xfrm>
              <a:off x="2180667" y="1919051"/>
              <a:ext cx="2059500" cy="2538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1050" b="1" dirty="0">
                  <a:solidFill>
                    <a:schemeClr val="bg1"/>
                  </a:solidFill>
                </a:rPr>
                <a:t>Data Quality and Cleaning</a:t>
              </a:r>
              <a:endParaRPr sz="1050" b="1" dirty="0">
                <a:solidFill>
                  <a:schemeClr val="bg1"/>
                </a:solidFill>
              </a:endParaRPr>
            </a:p>
          </p:txBody>
        </p:sp>
      </p:grpSp>
      <p:grpSp>
        <p:nvGrpSpPr>
          <p:cNvPr id="120" name="Google Shape;120;p1"/>
          <p:cNvGrpSpPr/>
          <p:nvPr/>
        </p:nvGrpSpPr>
        <p:grpSpPr>
          <a:xfrm>
            <a:off x="1088572" y="3069771"/>
            <a:ext cx="2886674" cy="1052286"/>
            <a:chOff x="1088572" y="3069771"/>
            <a:chExt cx="2886674" cy="1052286"/>
          </a:xfrm>
        </p:grpSpPr>
        <p:sp>
          <p:nvSpPr>
            <p:cNvPr id="121" name="Google Shape;121;p1"/>
            <p:cNvSpPr/>
            <p:nvPr/>
          </p:nvSpPr>
          <p:spPr>
            <a:xfrm>
              <a:off x="1088572" y="3069771"/>
              <a:ext cx="2886674" cy="1052286"/>
            </a:xfrm>
            <a:custGeom>
              <a:avLst/>
              <a:gdLst/>
              <a:ahLst/>
              <a:cxnLst/>
              <a:rect l="l" t="t" r="r" b="b"/>
              <a:pathLst>
                <a:path w="2886674" h="1052286" extrusionOk="0">
                  <a:moveTo>
                    <a:pt x="354747" y="0"/>
                  </a:moveTo>
                  <a:lnTo>
                    <a:pt x="914398" y="0"/>
                  </a:lnTo>
                  <a:lnTo>
                    <a:pt x="914399" y="0"/>
                  </a:lnTo>
                  <a:lnTo>
                    <a:pt x="2877344" y="0"/>
                  </a:lnTo>
                  <a:lnTo>
                    <a:pt x="2860295" y="66305"/>
                  </a:lnTo>
                  <a:cubicBezTo>
                    <a:pt x="2831100" y="208976"/>
                    <a:pt x="2815768" y="356698"/>
                    <a:pt x="2815768" y="508000"/>
                  </a:cubicBezTo>
                  <a:cubicBezTo>
                    <a:pt x="2815768" y="659303"/>
                    <a:pt x="2831100" y="807024"/>
                    <a:pt x="2860295" y="949695"/>
                  </a:cubicBezTo>
                  <a:lnTo>
                    <a:pt x="2886674" y="1052286"/>
                  </a:lnTo>
                  <a:lnTo>
                    <a:pt x="914399" y="1052286"/>
                  </a:lnTo>
                  <a:lnTo>
                    <a:pt x="914398" y="1052286"/>
                  </a:lnTo>
                  <a:lnTo>
                    <a:pt x="354747" y="1052286"/>
                  </a:lnTo>
                  <a:cubicBezTo>
                    <a:pt x="158826" y="1052286"/>
                    <a:pt x="0" y="893460"/>
                    <a:pt x="0" y="697539"/>
                  </a:cubicBezTo>
                  <a:lnTo>
                    <a:pt x="0" y="354747"/>
                  </a:lnTo>
                  <a:cubicBezTo>
                    <a:pt x="0" y="158826"/>
                    <a:pt x="158826" y="0"/>
                    <a:pt x="354747" y="0"/>
                  </a:cubicBezTo>
                  <a:close/>
                </a:path>
              </a:pathLst>
            </a:cu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rtl="0">
                <a:spcBef>
                  <a:spcPts val="0"/>
                </a:spcBef>
                <a:spcAft>
                  <a:spcPts val="0"/>
                </a:spcAft>
                <a:buNone/>
              </a:pPr>
              <a:r>
                <a:rPr lang="en-US" sz="1050" b="1" dirty="0">
                  <a:solidFill>
                    <a:schemeClr val="bg1"/>
                  </a:solidFill>
                  <a:ea typeface="Calibri"/>
                  <a:cs typeface="Calibri"/>
                  <a:sym typeface="Calibri"/>
                </a:rPr>
                <a:t>Create Interactive Dashboard in Power Bi , Tableau and Excel to communicate findings effectively to clients.</a:t>
              </a:r>
              <a:endParaRPr sz="1050" b="1" dirty="0">
                <a:solidFill>
                  <a:schemeClr val="bg1"/>
                </a:solidFill>
                <a:ea typeface="Calibri"/>
                <a:cs typeface="Calibri"/>
                <a:sym typeface="Calibri"/>
              </a:endParaRPr>
            </a:p>
          </p:txBody>
        </p:sp>
        <p:sp>
          <p:nvSpPr>
            <p:cNvPr id="123" name="Google Shape;123;p1"/>
            <p:cNvSpPr txBox="1"/>
            <p:nvPr/>
          </p:nvSpPr>
          <p:spPr>
            <a:xfrm>
              <a:off x="1379263" y="3079290"/>
              <a:ext cx="2249237" cy="23079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900" b="1" dirty="0">
                <a:solidFill>
                  <a:schemeClr val="bg1"/>
                </a:solidFill>
              </a:endParaRPr>
            </a:p>
          </p:txBody>
        </p:sp>
      </p:grpSp>
      <p:grpSp>
        <p:nvGrpSpPr>
          <p:cNvPr id="124" name="Google Shape;124;p1"/>
          <p:cNvGrpSpPr/>
          <p:nvPr/>
        </p:nvGrpSpPr>
        <p:grpSpPr>
          <a:xfrm>
            <a:off x="2002971" y="4506685"/>
            <a:ext cx="3160582" cy="1061789"/>
            <a:chOff x="2002971" y="4506685"/>
            <a:chExt cx="3160582" cy="1061789"/>
          </a:xfrm>
        </p:grpSpPr>
        <p:sp>
          <p:nvSpPr>
            <p:cNvPr id="125" name="Google Shape;125;p1"/>
            <p:cNvSpPr/>
            <p:nvPr/>
          </p:nvSpPr>
          <p:spPr>
            <a:xfrm>
              <a:off x="2002971" y="4506685"/>
              <a:ext cx="3160582" cy="1052287"/>
            </a:xfrm>
            <a:custGeom>
              <a:avLst/>
              <a:gdLst/>
              <a:ahLst/>
              <a:cxnLst/>
              <a:rect l="l" t="t" r="r" b="b"/>
              <a:pathLst>
                <a:path w="3160582" h="1052287" extrusionOk="0">
                  <a:moveTo>
                    <a:pt x="0" y="0"/>
                  </a:moveTo>
                  <a:lnTo>
                    <a:pt x="2110126" y="0"/>
                  </a:lnTo>
                  <a:lnTo>
                    <a:pt x="2165891" y="115761"/>
                  </a:lnTo>
                  <a:cubicBezTo>
                    <a:pt x="2368328" y="488413"/>
                    <a:pt x="2675702" y="795787"/>
                    <a:pt x="3048354" y="998224"/>
                  </a:cubicBezTo>
                  <a:lnTo>
                    <a:pt x="3160582" y="1052287"/>
                  </a:lnTo>
                  <a:lnTo>
                    <a:pt x="312079" y="1052287"/>
                  </a:lnTo>
                  <a:cubicBezTo>
                    <a:pt x="139723" y="1052287"/>
                    <a:pt x="0" y="912564"/>
                    <a:pt x="0" y="740208"/>
                  </a:cubicBezTo>
                  <a:lnTo>
                    <a:pt x="0" y="0"/>
                  </a:lnTo>
                  <a:close/>
                </a:path>
              </a:pathLst>
            </a:cu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7" name="Google Shape;127;p1"/>
            <p:cNvSpPr txBox="1"/>
            <p:nvPr/>
          </p:nvSpPr>
          <p:spPr>
            <a:xfrm>
              <a:off x="2243101" y="4506685"/>
              <a:ext cx="2059582" cy="106178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50" b="1" dirty="0">
                  <a:solidFill>
                    <a:schemeClr val="bg1"/>
                  </a:solidFill>
                </a:rPr>
                <a:t>Calculate The Patient Population in Various summary to assess the specific medical conditions or risk factors such as anemia, Hypercalcemia.</a:t>
              </a:r>
              <a:endParaRPr sz="1050" b="1" dirty="0">
                <a:solidFill>
                  <a:schemeClr val="bg1"/>
                </a:solidFill>
              </a:endParaRPr>
            </a:p>
          </p:txBody>
        </p:sp>
      </p:grpSp>
      <p:grpSp>
        <p:nvGrpSpPr>
          <p:cNvPr id="128" name="Google Shape;128;p1"/>
          <p:cNvGrpSpPr/>
          <p:nvPr/>
        </p:nvGrpSpPr>
        <p:grpSpPr>
          <a:xfrm>
            <a:off x="7028447" y="1596571"/>
            <a:ext cx="3387005" cy="1088572"/>
            <a:chOff x="7028447" y="1596571"/>
            <a:chExt cx="3387005" cy="1088572"/>
          </a:xfrm>
        </p:grpSpPr>
        <p:sp>
          <p:nvSpPr>
            <p:cNvPr id="129" name="Google Shape;129;p1"/>
            <p:cNvSpPr/>
            <p:nvPr/>
          </p:nvSpPr>
          <p:spPr>
            <a:xfrm>
              <a:off x="7028447" y="1596571"/>
              <a:ext cx="3387005" cy="1088572"/>
            </a:xfrm>
            <a:custGeom>
              <a:avLst/>
              <a:gdLst/>
              <a:ahLst/>
              <a:cxnLst/>
              <a:rect l="l" t="t" r="r" b="b"/>
              <a:pathLst>
                <a:path w="3387005" h="1088572" extrusionOk="0">
                  <a:moveTo>
                    <a:pt x="0" y="0"/>
                  </a:moveTo>
                  <a:lnTo>
                    <a:pt x="3074926" y="0"/>
                  </a:lnTo>
                  <a:cubicBezTo>
                    <a:pt x="3247282" y="0"/>
                    <a:pt x="3387005" y="139723"/>
                    <a:pt x="3387005" y="312079"/>
                  </a:cubicBezTo>
                  <a:lnTo>
                    <a:pt x="3387005" y="1088572"/>
                  </a:lnTo>
                  <a:lnTo>
                    <a:pt x="1067935" y="1088572"/>
                  </a:lnTo>
                  <a:lnTo>
                    <a:pt x="994690" y="936526"/>
                  </a:lnTo>
                  <a:cubicBezTo>
                    <a:pt x="792253" y="563874"/>
                    <a:pt x="484879" y="256500"/>
                    <a:pt x="112227" y="54063"/>
                  </a:cubicBezTo>
                  <a:lnTo>
                    <a:pt x="0" y="0"/>
                  </a:lnTo>
                  <a:close/>
                </a:path>
              </a:pathLst>
            </a:cu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1" name="Google Shape;131;p1"/>
            <p:cNvSpPr txBox="1"/>
            <p:nvPr/>
          </p:nvSpPr>
          <p:spPr>
            <a:xfrm>
              <a:off x="8096382" y="1699760"/>
              <a:ext cx="2059582" cy="900206"/>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1050" b="1" dirty="0">
                  <a:solidFill>
                    <a:schemeClr val="bg1"/>
                  </a:solidFill>
                </a:rPr>
                <a:t>Calculate profit and non profit Stats, Dialysis station stats, Various Category text with respect to As expected etc.</a:t>
              </a:r>
            </a:p>
          </p:txBody>
        </p:sp>
      </p:grpSp>
      <p:grpSp>
        <p:nvGrpSpPr>
          <p:cNvPr id="132" name="Google Shape;132;p1"/>
          <p:cNvGrpSpPr/>
          <p:nvPr/>
        </p:nvGrpSpPr>
        <p:grpSpPr>
          <a:xfrm>
            <a:off x="8216750" y="3069771"/>
            <a:ext cx="2843136" cy="1052286"/>
            <a:chOff x="8216750" y="3069771"/>
            <a:chExt cx="2843136" cy="1052286"/>
          </a:xfrm>
        </p:grpSpPr>
        <p:sp>
          <p:nvSpPr>
            <p:cNvPr id="133" name="Google Shape;133;p1"/>
            <p:cNvSpPr/>
            <p:nvPr/>
          </p:nvSpPr>
          <p:spPr>
            <a:xfrm>
              <a:off x="8216750" y="3069771"/>
              <a:ext cx="2843136" cy="1052286"/>
            </a:xfrm>
            <a:custGeom>
              <a:avLst/>
              <a:gdLst/>
              <a:ahLst/>
              <a:cxnLst/>
              <a:rect l="l" t="t" r="r" b="b"/>
              <a:pathLst>
                <a:path w="2843136" h="1052286" extrusionOk="0">
                  <a:moveTo>
                    <a:pt x="2198701" y="0"/>
                  </a:moveTo>
                  <a:lnTo>
                    <a:pt x="2488389" y="0"/>
                  </a:lnTo>
                  <a:cubicBezTo>
                    <a:pt x="2684310" y="0"/>
                    <a:pt x="2843136" y="158826"/>
                    <a:pt x="2843136" y="354747"/>
                  </a:cubicBezTo>
                  <a:lnTo>
                    <a:pt x="2843136" y="697539"/>
                  </a:lnTo>
                  <a:cubicBezTo>
                    <a:pt x="2843136" y="893460"/>
                    <a:pt x="2684310" y="1052286"/>
                    <a:pt x="2488389" y="1052286"/>
                  </a:cubicBezTo>
                  <a:lnTo>
                    <a:pt x="2198701" y="1052286"/>
                  </a:lnTo>
                  <a:close/>
                  <a:moveTo>
                    <a:pt x="9331" y="0"/>
                  </a:moveTo>
                  <a:lnTo>
                    <a:pt x="2198700" y="0"/>
                  </a:lnTo>
                  <a:lnTo>
                    <a:pt x="2198700" y="1052286"/>
                  </a:lnTo>
                  <a:lnTo>
                    <a:pt x="0" y="1052286"/>
                  </a:lnTo>
                  <a:lnTo>
                    <a:pt x="26379" y="949695"/>
                  </a:lnTo>
                  <a:cubicBezTo>
                    <a:pt x="55574" y="807024"/>
                    <a:pt x="70906" y="659303"/>
                    <a:pt x="70906" y="508000"/>
                  </a:cubicBezTo>
                  <a:cubicBezTo>
                    <a:pt x="70906" y="356698"/>
                    <a:pt x="55574" y="208976"/>
                    <a:pt x="26379" y="66305"/>
                  </a:cubicBezTo>
                  <a:close/>
                </a:path>
              </a:pathLst>
            </a:cu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5" name="Google Shape;135;p1"/>
            <p:cNvSpPr txBox="1"/>
            <p:nvPr/>
          </p:nvSpPr>
          <p:spPr>
            <a:xfrm>
              <a:off x="8644922" y="3194686"/>
              <a:ext cx="2059582" cy="738623"/>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1050" b="1" dirty="0">
                  <a:solidFill>
                    <a:schemeClr val="bg1"/>
                  </a:solidFill>
                </a:rPr>
                <a:t>Interpretation: Interpret the results of the analyses in the context of healthcare quality.</a:t>
              </a:r>
              <a:endParaRPr sz="1050" b="1" dirty="0">
                <a:solidFill>
                  <a:schemeClr val="bg1"/>
                </a:solidFill>
              </a:endParaRPr>
            </a:p>
          </p:txBody>
        </p:sp>
      </p:grpSp>
      <p:grpSp>
        <p:nvGrpSpPr>
          <p:cNvPr id="136" name="Google Shape;136;p1"/>
          <p:cNvGrpSpPr/>
          <p:nvPr/>
        </p:nvGrpSpPr>
        <p:grpSpPr>
          <a:xfrm>
            <a:off x="7028447" y="4506685"/>
            <a:ext cx="3387005" cy="1052287"/>
            <a:chOff x="7028447" y="4506685"/>
            <a:chExt cx="3387005" cy="1052287"/>
          </a:xfrm>
        </p:grpSpPr>
        <p:sp>
          <p:nvSpPr>
            <p:cNvPr id="137" name="Google Shape;137;p1"/>
            <p:cNvSpPr/>
            <p:nvPr/>
          </p:nvSpPr>
          <p:spPr>
            <a:xfrm>
              <a:off x="7028447" y="4506685"/>
              <a:ext cx="3387005" cy="1052287"/>
            </a:xfrm>
            <a:custGeom>
              <a:avLst/>
              <a:gdLst/>
              <a:ahLst/>
              <a:cxnLst/>
              <a:rect l="l" t="t" r="r" b="b"/>
              <a:pathLst>
                <a:path w="3387005" h="1052287" extrusionOk="0">
                  <a:moveTo>
                    <a:pt x="1050455" y="0"/>
                  </a:moveTo>
                  <a:lnTo>
                    <a:pt x="3387005" y="0"/>
                  </a:lnTo>
                  <a:lnTo>
                    <a:pt x="3387005" y="740208"/>
                  </a:lnTo>
                  <a:cubicBezTo>
                    <a:pt x="3387005" y="912564"/>
                    <a:pt x="3247282" y="1052287"/>
                    <a:pt x="3074926" y="1052287"/>
                  </a:cubicBezTo>
                  <a:lnTo>
                    <a:pt x="0" y="1052287"/>
                  </a:lnTo>
                  <a:lnTo>
                    <a:pt x="112227" y="998224"/>
                  </a:lnTo>
                  <a:cubicBezTo>
                    <a:pt x="484879" y="795787"/>
                    <a:pt x="792253" y="488413"/>
                    <a:pt x="994690" y="115761"/>
                  </a:cubicBezTo>
                  <a:lnTo>
                    <a:pt x="1050455" y="0"/>
                  </a:lnTo>
                  <a:close/>
                </a:path>
              </a:pathLst>
            </a:cu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9" name="Google Shape;139;p1"/>
            <p:cNvSpPr txBox="1"/>
            <p:nvPr/>
          </p:nvSpPr>
          <p:spPr>
            <a:xfrm>
              <a:off x="8002534" y="4561230"/>
              <a:ext cx="2311804" cy="900206"/>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1050" b="1" dirty="0">
                  <a:solidFill>
                    <a:schemeClr val="bg1"/>
                  </a:solidFill>
                </a:rPr>
                <a:t>Reporting and Recommendation : Summarize findings in a clear and concise presentation and give suggestions to improve quality of healthcare.</a:t>
              </a:r>
              <a:endParaRPr sz="1050" b="1" dirty="0">
                <a:solidFill>
                  <a:schemeClr val="bg1"/>
                </a:solidFill>
              </a:endParaRPr>
            </a:p>
          </p:txBody>
        </p:sp>
      </p:grpSp>
      <p:grpSp>
        <p:nvGrpSpPr>
          <p:cNvPr id="140" name="Google Shape;140;p1"/>
          <p:cNvGrpSpPr/>
          <p:nvPr/>
        </p:nvGrpSpPr>
        <p:grpSpPr>
          <a:xfrm>
            <a:off x="4920344" y="2442029"/>
            <a:ext cx="2307771" cy="2307771"/>
            <a:chOff x="4920344" y="2442029"/>
            <a:chExt cx="2307771" cy="2307771"/>
          </a:xfrm>
        </p:grpSpPr>
        <p:sp>
          <p:nvSpPr>
            <p:cNvPr id="141" name="Google Shape;141;p1"/>
            <p:cNvSpPr/>
            <p:nvPr/>
          </p:nvSpPr>
          <p:spPr>
            <a:xfrm>
              <a:off x="4920344" y="2442029"/>
              <a:ext cx="2307771" cy="2307771"/>
            </a:xfrm>
            <a:custGeom>
              <a:avLst/>
              <a:gdLst/>
              <a:ahLst/>
              <a:cxnLst/>
              <a:rect l="l" t="t" r="r" b="b"/>
              <a:pathLst>
                <a:path w="2307771" h="2307771" extrusionOk="0">
                  <a:moveTo>
                    <a:pt x="1153884" y="0"/>
                  </a:moveTo>
                  <a:cubicBezTo>
                    <a:pt x="1392862" y="0"/>
                    <a:pt x="1614872" y="72649"/>
                    <a:pt x="1799033" y="197066"/>
                  </a:cubicBezTo>
                  <a:lnTo>
                    <a:pt x="1860613" y="243114"/>
                  </a:lnTo>
                  <a:lnTo>
                    <a:pt x="1860614" y="243114"/>
                  </a:lnTo>
                  <a:lnTo>
                    <a:pt x="1887863" y="263490"/>
                  </a:lnTo>
                  <a:cubicBezTo>
                    <a:pt x="1944851" y="310522"/>
                    <a:pt x="1997248" y="362918"/>
                    <a:pt x="2044279" y="419906"/>
                  </a:cubicBezTo>
                  <a:lnTo>
                    <a:pt x="2075541" y="461713"/>
                  </a:lnTo>
                  <a:lnTo>
                    <a:pt x="2075541" y="461714"/>
                  </a:lnTo>
                  <a:lnTo>
                    <a:pt x="2110704" y="508737"/>
                  </a:lnTo>
                  <a:lnTo>
                    <a:pt x="2165939" y="599654"/>
                  </a:lnTo>
                  <a:lnTo>
                    <a:pt x="2165940" y="599654"/>
                  </a:lnTo>
                  <a:lnTo>
                    <a:pt x="2168503" y="603874"/>
                  </a:lnTo>
                  <a:lnTo>
                    <a:pt x="2180001" y="627742"/>
                  </a:lnTo>
                  <a:lnTo>
                    <a:pt x="2217093" y="704740"/>
                  </a:lnTo>
                  <a:cubicBezTo>
                    <a:pt x="2275483" y="842790"/>
                    <a:pt x="2307771" y="994567"/>
                    <a:pt x="2307771" y="1153885"/>
                  </a:cubicBezTo>
                  <a:cubicBezTo>
                    <a:pt x="2307771" y="1313204"/>
                    <a:pt x="2275483" y="1464981"/>
                    <a:pt x="2217093" y="1603030"/>
                  </a:cubicBezTo>
                  <a:lnTo>
                    <a:pt x="2180001" y="1680028"/>
                  </a:lnTo>
                  <a:lnTo>
                    <a:pt x="2168662" y="1703566"/>
                  </a:lnTo>
                  <a:lnTo>
                    <a:pt x="2168661" y="1703566"/>
                  </a:lnTo>
                  <a:lnTo>
                    <a:pt x="2168502" y="1703896"/>
                  </a:lnTo>
                  <a:cubicBezTo>
                    <a:pt x="2150739" y="1736595"/>
                    <a:pt x="2131441" y="1768340"/>
                    <a:pt x="2110704" y="1799034"/>
                  </a:cubicBezTo>
                  <a:lnTo>
                    <a:pt x="2075541" y="1846058"/>
                  </a:lnTo>
                  <a:lnTo>
                    <a:pt x="2075541" y="1846059"/>
                  </a:lnTo>
                  <a:lnTo>
                    <a:pt x="2044279" y="1887865"/>
                  </a:lnTo>
                  <a:cubicBezTo>
                    <a:pt x="1997248" y="1944853"/>
                    <a:pt x="1944851" y="1997250"/>
                    <a:pt x="1887863" y="2044281"/>
                  </a:cubicBezTo>
                  <a:lnTo>
                    <a:pt x="1860616" y="2064656"/>
                  </a:lnTo>
                  <a:lnTo>
                    <a:pt x="1799034" y="2110705"/>
                  </a:lnTo>
                  <a:cubicBezTo>
                    <a:pt x="1614873" y="2235123"/>
                    <a:pt x="1392863" y="2307771"/>
                    <a:pt x="1153885" y="2307771"/>
                  </a:cubicBezTo>
                  <a:cubicBezTo>
                    <a:pt x="914907" y="2307771"/>
                    <a:pt x="692898" y="2235123"/>
                    <a:pt x="508736" y="2110705"/>
                  </a:cubicBezTo>
                  <a:lnTo>
                    <a:pt x="447156" y="2064656"/>
                  </a:lnTo>
                  <a:lnTo>
                    <a:pt x="447153" y="2064656"/>
                  </a:lnTo>
                  <a:lnTo>
                    <a:pt x="419905" y="2044281"/>
                  </a:lnTo>
                  <a:cubicBezTo>
                    <a:pt x="391411" y="2020765"/>
                    <a:pt x="364065" y="1995909"/>
                    <a:pt x="337963" y="1969807"/>
                  </a:cubicBezTo>
                  <a:lnTo>
                    <a:pt x="297541" y="1925332"/>
                  </a:lnTo>
                  <a:lnTo>
                    <a:pt x="263489" y="1887865"/>
                  </a:lnTo>
                  <a:cubicBezTo>
                    <a:pt x="216459" y="1830877"/>
                    <a:pt x="174793" y="1769296"/>
                    <a:pt x="139266" y="1703897"/>
                  </a:cubicBezTo>
                  <a:lnTo>
                    <a:pt x="139107" y="1703567"/>
                  </a:lnTo>
                  <a:lnTo>
                    <a:pt x="297541" y="1703567"/>
                  </a:lnTo>
                  <a:lnTo>
                    <a:pt x="2075541" y="1703567"/>
                  </a:lnTo>
                  <a:lnTo>
                    <a:pt x="2075541" y="1703566"/>
                  </a:lnTo>
                  <a:lnTo>
                    <a:pt x="2075542" y="1703566"/>
                  </a:lnTo>
                  <a:lnTo>
                    <a:pt x="2075542" y="1680028"/>
                  </a:lnTo>
                  <a:lnTo>
                    <a:pt x="2075542" y="627742"/>
                  </a:lnTo>
                  <a:lnTo>
                    <a:pt x="2075542" y="599655"/>
                  </a:lnTo>
                  <a:lnTo>
                    <a:pt x="2075541" y="599655"/>
                  </a:lnTo>
                  <a:lnTo>
                    <a:pt x="2075541" y="627742"/>
                  </a:lnTo>
                  <a:lnTo>
                    <a:pt x="2075541" y="1680028"/>
                  </a:lnTo>
                  <a:lnTo>
                    <a:pt x="2075541" y="1703566"/>
                  </a:lnTo>
                  <a:lnTo>
                    <a:pt x="297542" y="1703566"/>
                  </a:lnTo>
                  <a:lnTo>
                    <a:pt x="297541" y="1703566"/>
                  </a:lnTo>
                  <a:lnTo>
                    <a:pt x="139108" y="1703566"/>
                  </a:lnTo>
                  <a:lnTo>
                    <a:pt x="127769" y="1680028"/>
                  </a:lnTo>
                  <a:lnTo>
                    <a:pt x="127770" y="1680028"/>
                  </a:lnTo>
                  <a:lnTo>
                    <a:pt x="90678" y="1603030"/>
                  </a:lnTo>
                  <a:cubicBezTo>
                    <a:pt x="32288" y="1464981"/>
                    <a:pt x="0" y="1313204"/>
                    <a:pt x="0" y="1153885"/>
                  </a:cubicBezTo>
                  <a:cubicBezTo>
                    <a:pt x="0" y="994567"/>
                    <a:pt x="32288" y="842790"/>
                    <a:pt x="90678" y="704740"/>
                  </a:cubicBezTo>
                  <a:lnTo>
                    <a:pt x="127770" y="627742"/>
                  </a:lnTo>
                  <a:lnTo>
                    <a:pt x="127769" y="627742"/>
                  </a:lnTo>
                  <a:lnTo>
                    <a:pt x="139267" y="603874"/>
                  </a:lnTo>
                  <a:lnTo>
                    <a:pt x="141831" y="599654"/>
                  </a:lnTo>
                  <a:lnTo>
                    <a:pt x="197065" y="508736"/>
                  </a:lnTo>
                  <a:cubicBezTo>
                    <a:pt x="217801" y="478043"/>
                    <a:pt x="239975" y="448401"/>
                    <a:pt x="263490" y="419906"/>
                  </a:cubicBezTo>
                  <a:lnTo>
                    <a:pt x="297541" y="382441"/>
                  </a:lnTo>
                  <a:lnTo>
                    <a:pt x="297541" y="382440"/>
                  </a:lnTo>
                  <a:lnTo>
                    <a:pt x="337963" y="337964"/>
                  </a:lnTo>
                  <a:cubicBezTo>
                    <a:pt x="364065" y="311863"/>
                    <a:pt x="391411" y="287006"/>
                    <a:pt x="419905" y="263490"/>
                  </a:cubicBezTo>
                  <a:lnTo>
                    <a:pt x="447154" y="243114"/>
                  </a:lnTo>
                  <a:lnTo>
                    <a:pt x="447156" y="243114"/>
                  </a:lnTo>
                  <a:lnTo>
                    <a:pt x="508735" y="197066"/>
                  </a:lnTo>
                  <a:cubicBezTo>
                    <a:pt x="692897" y="72649"/>
                    <a:pt x="914906" y="0"/>
                    <a:pt x="1153884" y="0"/>
                  </a:cubicBezTo>
                  <a:close/>
                </a:path>
              </a:pathLst>
            </a:custGeom>
            <a:gradFill>
              <a:gsLst>
                <a:gs pos="0">
                  <a:srgbClr val="CCCBD0"/>
                </a:gs>
                <a:gs pos="80000">
                  <a:srgbClr val="F8F8F8"/>
                </a:gs>
                <a:gs pos="100000">
                  <a:srgbClr val="F8F8F8"/>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2" name="Google Shape;142;p1"/>
            <p:cNvSpPr txBox="1"/>
            <p:nvPr/>
          </p:nvSpPr>
          <p:spPr>
            <a:xfrm>
              <a:off x="5073791" y="3432709"/>
              <a:ext cx="2044418" cy="369291"/>
            </a:xfrm>
            <a:prstGeom prst="rect">
              <a:avLst/>
            </a:prstGeom>
            <a:noFill/>
            <a:ln>
              <a:noFill/>
            </a:ln>
          </p:spPr>
          <p:txBody>
            <a:bodyPr spcFirstLastPara="1" wrap="square" lIns="91425" tIns="45700" rIns="91425" bIns="45700" anchor="t" anchorCtr="0">
              <a:spAutoFit/>
              <a:scene3d>
                <a:camera prst="orthographicFront"/>
                <a:lightRig rig="soft" dir="t">
                  <a:rot lat="0" lon="0" rev="15600000"/>
                </a:lightRig>
              </a:scene3d>
              <a:sp3d extrusionH="57150" prstMaterial="softEdge">
                <a:bevelT w="25400" h="38100"/>
              </a:sp3d>
            </a:bodyPr>
            <a:lstStyle/>
            <a:p>
              <a:pPr marL="0" marR="0" lvl="0" indent="0" algn="ctr" rtl="0">
                <a:spcBef>
                  <a:spcPts val="0"/>
                </a:spcBef>
                <a:spcAft>
                  <a:spcPts val="0"/>
                </a:spcAft>
                <a:buNone/>
              </a:pPr>
              <a:r>
                <a:rPr lang="en-IN" b="1" dirty="0">
                  <a:ln/>
                  <a:solidFill>
                    <a:schemeClr val="accent6">
                      <a:lumMod val="75000"/>
                    </a:schemeClr>
                  </a:solidFill>
                </a:rPr>
                <a:t>OBJECTIVES</a:t>
              </a:r>
              <a:endParaRPr b="1" dirty="0">
                <a:ln/>
                <a:solidFill>
                  <a:schemeClr val="accent6">
                    <a:lumMod val="75000"/>
                  </a:schemeClr>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40"/>
                                        </p:tgtEl>
                                        <p:attrNameLst>
                                          <p:attrName>style.visibility</p:attrName>
                                        </p:attrNameLst>
                                      </p:cBhvr>
                                      <p:to>
                                        <p:strVal val="visible"/>
                                      </p:to>
                                    </p:set>
                                    <p:anim calcmode="lin" valueType="num">
                                      <p:cBhvr additive="base">
                                        <p:cTn id="7" dur="500"/>
                                        <p:tgtEl>
                                          <p:spTgt spid="140"/>
                                        </p:tgtEl>
                                        <p:attrNameLst>
                                          <p:attrName>ppt_w</p:attrName>
                                        </p:attrNameLst>
                                      </p:cBhvr>
                                      <p:tavLst>
                                        <p:tav tm="0">
                                          <p:val>
                                            <p:strVal val="0"/>
                                          </p:val>
                                        </p:tav>
                                        <p:tav tm="100000">
                                          <p:val>
                                            <p:strVal val="#ppt_w"/>
                                          </p:val>
                                        </p:tav>
                                      </p:tavLst>
                                    </p:anim>
                                    <p:anim calcmode="lin" valueType="num">
                                      <p:cBhvr additive="base">
                                        <p:cTn id="8" dur="500"/>
                                        <p:tgtEl>
                                          <p:spTgt spid="140"/>
                                        </p:tgtEl>
                                        <p:attrNameLst>
                                          <p:attrName>ppt_h</p:attrName>
                                        </p:attrNameLst>
                                      </p:cBhvr>
                                      <p:tavLst>
                                        <p:tav tm="0">
                                          <p:val>
                                            <p:strVal val="0"/>
                                          </p:val>
                                        </p:tav>
                                        <p:tav tm="100000">
                                          <p:val>
                                            <p:strVal val="#ppt_h"/>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84"/>
                                        </p:tgtEl>
                                        <p:attrNameLst>
                                          <p:attrName>style.visibility</p:attrName>
                                        </p:attrNameLst>
                                      </p:cBhvr>
                                      <p:to>
                                        <p:strVal val="visible"/>
                                      </p:to>
                                    </p:set>
                                    <p:animEffect transition="in" filter="fade">
                                      <p:cBhvr>
                                        <p:cTn id="12" dur="500"/>
                                        <p:tgtEl>
                                          <p:spTgt spid="84"/>
                                        </p:tgtEl>
                                      </p:cBhvr>
                                    </p:animEffect>
                                  </p:childTnLst>
                                </p:cTn>
                              </p:par>
                            </p:childTnLst>
                          </p:cTn>
                        </p:par>
                        <p:par>
                          <p:cTn id="13" fill="hold">
                            <p:stCondLst>
                              <p:cond delay="1000"/>
                            </p:stCondLst>
                            <p:childTnLst>
                              <p:par>
                                <p:cTn id="14" presetID="23" presetClass="entr" presetSubtype="16" fill="hold" nodeType="afterEffect">
                                  <p:stCondLst>
                                    <p:cond delay="0"/>
                                  </p:stCondLst>
                                  <p:childTnLst>
                                    <p:set>
                                      <p:cBhvr>
                                        <p:cTn id="15" dur="1" fill="hold">
                                          <p:stCondLst>
                                            <p:cond delay="0"/>
                                          </p:stCondLst>
                                        </p:cTn>
                                        <p:tgtEl>
                                          <p:spTgt spid="98"/>
                                        </p:tgtEl>
                                        <p:attrNameLst>
                                          <p:attrName>style.visibility</p:attrName>
                                        </p:attrNameLst>
                                      </p:cBhvr>
                                      <p:to>
                                        <p:strVal val="visible"/>
                                      </p:to>
                                    </p:set>
                                    <p:anim calcmode="lin" valueType="num">
                                      <p:cBhvr additive="base">
                                        <p:cTn id="16" dur="500"/>
                                        <p:tgtEl>
                                          <p:spTgt spid="98"/>
                                        </p:tgtEl>
                                        <p:attrNameLst>
                                          <p:attrName>ppt_w</p:attrName>
                                        </p:attrNameLst>
                                      </p:cBhvr>
                                      <p:tavLst>
                                        <p:tav tm="0">
                                          <p:val>
                                            <p:strVal val="0"/>
                                          </p:val>
                                        </p:tav>
                                        <p:tav tm="100000">
                                          <p:val>
                                            <p:strVal val="#ppt_w"/>
                                          </p:val>
                                        </p:tav>
                                      </p:tavLst>
                                    </p:anim>
                                    <p:anim calcmode="lin" valueType="num">
                                      <p:cBhvr additive="base">
                                        <p:cTn id="17" dur="500"/>
                                        <p:tgtEl>
                                          <p:spTgt spid="98"/>
                                        </p:tgtEl>
                                        <p:attrNameLst>
                                          <p:attrName>ppt_h</p:attrName>
                                        </p:attrNameLst>
                                      </p:cBhvr>
                                      <p:tavLst>
                                        <p:tav tm="0">
                                          <p:val>
                                            <p:strVal val="0"/>
                                          </p:val>
                                        </p:tav>
                                        <p:tav tm="100000">
                                          <p:val>
                                            <p:strVal val="#ppt_h"/>
                                          </p:val>
                                        </p:tav>
                                      </p:tavLst>
                                    </p:anim>
                                  </p:childTnLst>
                                </p:cTn>
                              </p:par>
                              <p:par>
                                <p:cTn id="18" presetID="23" presetClass="entr" presetSubtype="16" fill="hold" nodeType="withEffect">
                                  <p:stCondLst>
                                    <p:cond delay="0"/>
                                  </p:stCondLst>
                                  <p:childTnLst>
                                    <p:set>
                                      <p:cBhvr>
                                        <p:cTn id="19" dur="1" fill="hold">
                                          <p:stCondLst>
                                            <p:cond delay="0"/>
                                          </p:stCondLst>
                                        </p:cTn>
                                        <p:tgtEl>
                                          <p:spTgt spid="101"/>
                                        </p:tgtEl>
                                        <p:attrNameLst>
                                          <p:attrName>style.visibility</p:attrName>
                                        </p:attrNameLst>
                                      </p:cBhvr>
                                      <p:to>
                                        <p:strVal val="visible"/>
                                      </p:to>
                                    </p:set>
                                    <p:anim calcmode="lin" valueType="num">
                                      <p:cBhvr additive="base">
                                        <p:cTn id="20" dur="500"/>
                                        <p:tgtEl>
                                          <p:spTgt spid="101"/>
                                        </p:tgtEl>
                                        <p:attrNameLst>
                                          <p:attrName>ppt_w</p:attrName>
                                        </p:attrNameLst>
                                      </p:cBhvr>
                                      <p:tavLst>
                                        <p:tav tm="0">
                                          <p:val>
                                            <p:strVal val="0"/>
                                          </p:val>
                                        </p:tav>
                                        <p:tav tm="100000">
                                          <p:val>
                                            <p:strVal val="#ppt_w"/>
                                          </p:val>
                                        </p:tav>
                                      </p:tavLst>
                                    </p:anim>
                                    <p:anim calcmode="lin" valueType="num">
                                      <p:cBhvr additive="base">
                                        <p:cTn id="21" dur="500"/>
                                        <p:tgtEl>
                                          <p:spTgt spid="101"/>
                                        </p:tgtEl>
                                        <p:attrNameLst>
                                          <p:attrName>ppt_h</p:attrName>
                                        </p:attrNameLst>
                                      </p:cBhvr>
                                      <p:tavLst>
                                        <p:tav tm="0">
                                          <p:val>
                                            <p:strVal val="0"/>
                                          </p:val>
                                        </p:tav>
                                        <p:tav tm="100000">
                                          <p:val>
                                            <p:strVal val="#ppt_h"/>
                                          </p:val>
                                        </p:tav>
                                      </p:tavLst>
                                    </p:anim>
                                  </p:childTnLst>
                                </p:cTn>
                              </p:par>
                              <p:par>
                                <p:cTn id="22" presetID="23" presetClass="entr" presetSubtype="16" fill="hold" nodeType="withEffect">
                                  <p:stCondLst>
                                    <p:cond delay="0"/>
                                  </p:stCondLst>
                                  <p:childTnLst>
                                    <p:set>
                                      <p:cBhvr>
                                        <p:cTn id="23" dur="1" fill="hold">
                                          <p:stCondLst>
                                            <p:cond delay="0"/>
                                          </p:stCondLst>
                                        </p:cTn>
                                        <p:tgtEl>
                                          <p:spTgt spid="104"/>
                                        </p:tgtEl>
                                        <p:attrNameLst>
                                          <p:attrName>style.visibility</p:attrName>
                                        </p:attrNameLst>
                                      </p:cBhvr>
                                      <p:to>
                                        <p:strVal val="visible"/>
                                      </p:to>
                                    </p:set>
                                    <p:anim calcmode="lin" valueType="num">
                                      <p:cBhvr additive="base">
                                        <p:cTn id="24" dur="500"/>
                                        <p:tgtEl>
                                          <p:spTgt spid="104"/>
                                        </p:tgtEl>
                                        <p:attrNameLst>
                                          <p:attrName>ppt_w</p:attrName>
                                        </p:attrNameLst>
                                      </p:cBhvr>
                                      <p:tavLst>
                                        <p:tav tm="0">
                                          <p:val>
                                            <p:strVal val="0"/>
                                          </p:val>
                                        </p:tav>
                                        <p:tav tm="100000">
                                          <p:val>
                                            <p:strVal val="#ppt_w"/>
                                          </p:val>
                                        </p:tav>
                                      </p:tavLst>
                                    </p:anim>
                                    <p:anim calcmode="lin" valueType="num">
                                      <p:cBhvr additive="base">
                                        <p:cTn id="25" dur="500"/>
                                        <p:tgtEl>
                                          <p:spTgt spid="104"/>
                                        </p:tgtEl>
                                        <p:attrNameLst>
                                          <p:attrName>ppt_h</p:attrName>
                                        </p:attrNameLst>
                                      </p:cBhvr>
                                      <p:tavLst>
                                        <p:tav tm="0">
                                          <p:val>
                                            <p:strVal val="0"/>
                                          </p:val>
                                        </p:tav>
                                        <p:tav tm="100000">
                                          <p:val>
                                            <p:strVal val="#ppt_h"/>
                                          </p:val>
                                        </p:tav>
                                      </p:tavLst>
                                    </p:anim>
                                  </p:childTnLst>
                                </p:cTn>
                              </p:par>
                            </p:childTnLst>
                          </p:cTn>
                        </p:par>
                        <p:par>
                          <p:cTn id="26" fill="hold">
                            <p:stCondLst>
                              <p:cond delay="1500"/>
                            </p:stCondLst>
                            <p:childTnLst>
                              <p:par>
                                <p:cTn id="27" presetID="23" presetClass="entr" presetSubtype="16" fill="hold" nodeType="afterEffect">
                                  <p:stCondLst>
                                    <p:cond delay="0"/>
                                  </p:stCondLst>
                                  <p:childTnLst>
                                    <p:set>
                                      <p:cBhvr>
                                        <p:cTn id="28" dur="1" fill="hold">
                                          <p:stCondLst>
                                            <p:cond delay="0"/>
                                          </p:stCondLst>
                                        </p:cTn>
                                        <p:tgtEl>
                                          <p:spTgt spid="90"/>
                                        </p:tgtEl>
                                        <p:attrNameLst>
                                          <p:attrName>style.visibility</p:attrName>
                                        </p:attrNameLst>
                                      </p:cBhvr>
                                      <p:to>
                                        <p:strVal val="visible"/>
                                      </p:to>
                                    </p:set>
                                    <p:anim calcmode="lin" valueType="num">
                                      <p:cBhvr additive="base">
                                        <p:cTn id="29" dur="500"/>
                                        <p:tgtEl>
                                          <p:spTgt spid="90"/>
                                        </p:tgtEl>
                                        <p:attrNameLst>
                                          <p:attrName>ppt_w</p:attrName>
                                        </p:attrNameLst>
                                      </p:cBhvr>
                                      <p:tavLst>
                                        <p:tav tm="0">
                                          <p:val>
                                            <p:strVal val="0"/>
                                          </p:val>
                                        </p:tav>
                                        <p:tav tm="100000">
                                          <p:val>
                                            <p:strVal val="#ppt_w"/>
                                          </p:val>
                                        </p:tav>
                                      </p:tavLst>
                                    </p:anim>
                                    <p:anim calcmode="lin" valueType="num">
                                      <p:cBhvr additive="base">
                                        <p:cTn id="30" dur="500"/>
                                        <p:tgtEl>
                                          <p:spTgt spid="90"/>
                                        </p:tgtEl>
                                        <p:attrNameLst>
                                          <p:attrName>ppt_h</p:attrName>
                                        </p:attrNameLst>
                                      </p:cBhvr>
                                      <p:tavLst>
                                        <p:tav tm="0">
                                          <p:val>
                                            <p:strVal val="0"/>
                                          </p:val>
                                        </p:tav>
                                        <p:tav tm="100000">
                                          <p:val>
                                            <p:strVal val="#ppt_h"/>
                                          </p:val>
                                        </p:tav>
                                      </p:tavLst>
                                    </p:anim>
                                  </p:childTnLst>
                                </p:cTn>
                              </p:par>
                            </p:childTnLst>
                          </p:cTn>
                        </p:par>
                        <p:par>
                          <p:cTn id="31" fill="hold">
                            <p:stCondLst>
                              <p:cond delay="2000"/>
                            </p:stCondLst>
                            <p:childTnLst>
                              <p:par>
                                <p:cTn id="32" presetID="10" presetClass="entr" presetSubtype="0" fill="hold" nodeType="afterEffect">
                                  <p:stCondLst>
                                    <p:cond delay="0"/>
                                  </p:stCondLst>
                                  <p:childTnLst>
                                    <p:set>
                                      <p:cBhvr>
                                        <p:cTn id="33" dur="1" fill="hold">
                                          <p:stCondLst>
                                            <p:cond delay="0"/>
                                          </p:stCondLst>
                                        </p:cTn>
                                        <p:tgtEl>
                                          <p:spTgt spid="116"/>
                                        </p:tgtEl>
                                        <p:attrNameLst>
                                          <p:attrName>style.visibility</p:attrName>
                                        </p:attrNameLst>
                                      </p:cBhvr>
                                      <p:to>
                                        <p:strVal val="visible"/>
                                      </p:to>
                                    </p:set>
                                    <p:animEffect transition="in" filter="fade">
                                      <p:cBhvr>
                                        <p:cTn id="34" dur="500"/>
                                        <p:tgtEl>
                                          <p:spTgt spid="116"/>
                                        </p:tgtEl>
                                      </p:cBhvr>
                                    </p:animEffect>
                                  </p:childTnLst>
                                </p:cTn>
                              </p:par>
                              <p:par>
                                <p:cTn id="35" presetID="10" presetClass="entr" presetSubtype="0" fill="hold" nodeType="withEffect">
                                  <p:stCondLst>
                                    <p:cond delay="0"/>
                                  </p:stCondLst>
                                  <p:childTnLst>
                                    <p:set>
                                      <p:cBhvr>
                                        <p:cTn id="36" dur="1" fill="hold">
                                          <p:stCondLst>
                                            <p:cond delay="0"/>
                                          </p:stCondLst>
                                        </p:cTn>
                                        <p:tgtEl>
                                          <p:spTgt spid="120"/>
                                        </p:tgtEl>
                                        <p:attrNameLst>
                                          <p:attrName>style.visibility</p:attrName>
                                        </p:attrNameLst>
                                      </p:cBhvr>
                                      <p:to>
                                        <p:strVal val="visible"/>
                                      </p:to>
                                    </p:set>
                                    <p:animEffect transition="in" filter="fade">
                                      <p:cBhvr>
                                        <p:cTn id="37" dur="500"/>
                                        <p:tgtEl>
                                          <p:spTgt spid="120"/>
                                        </p:tgtEl>
                                      </p:cBhvr>
                                    </p:animEffect>
                                  </p:childTnLst>
                                </p:cTn>
                              </p:par>
                              <p:par>
                                <p:cTn id="38" presetID="10" presetClass="entr" presetSubtype="0" fill="hold" nodeType="withEffect">
                                  <p:stCondLst>
                                    <p:cond delay="0"/>
                                  </p:stCondLst>
                                  <p:childTnLst>
                                    <p:set>
                                      <p:cBhvr>
                                        <p:cTn id="39" dur="1" fill="hold">
                                          <p:stCondLst>
                                            <p:cond delay="0"/>
                                          </p:stCondLst>
                                        </p:cTn>
                                        <p:tgtEl>
                                          <p:spTgt spid="124"/>
                                        </p:tgtEl>
                                        <p:attrNameLst>
                                          <p:attrName>style.visibility</p:attrName>
                                        </p:attrNameLst>
                                      </p:cBhvr>
                                      <p:to>
                                        <p:strVal val="visible"/>
                                      </p:to>
                                    </p:set>
                                    <p:animEffect transition="in" filter="fade">
                                      <p:cBhvr>
                                        <p:cTn id="40" dur="500"/>
                                        <p:tgtEl>
                                          <p:spTgt spid="124"/>
                                        </p:tgtEl>
                                      </p:cBhvr>
                                    </p:animEffect>
                                  </p:childTnLst>
                                </p:cTn>
                              </p:par>
                            </p:childTnLst>
                          </p:cTn>
                        </p:par>
                      </p:childTnLst>
                    </p:cTn>
                  </p:par>
                  <p:par>
                    <p:cTn id="41" fill="hold">
                      <p:stCondLst>
                        <p:cond delay="indefinite"/>
                      </p:stCondLst>
                      <p:childTnLst>
                        <p:par>
                          <p:cTn id="42" fill="hold">
                            <p:stCondLst>
                              <p:cond delay="0"/>
                            </p:stCondLst>
                            <p:childTnLst>
                              <p:par>
                                <p:cTn id="43" presetID="23" presetClass="entr" presetSubtype="16" fill="hold" nodeType="clickEffect">
                                  <p:stCondLst>
                                    <p:cond delay="0"/>
                                  </p:stCondLst>
                                  <p:childTnLst>
                                    <p:set>
                                      <p:cBhvr>
                                        <p:cTn id="44" dur="1" fill="hold">
                                          <p:stCondLst>
                                            <p:cond delay="0"/>
                                          </p:stCondLst>
                                        </p:cTn>
                                        <p:tgtEl>
                                          <p:spTgt spid="113"/>
                                        </p:tgtEl>
                                        <p:attrNameLst>
                                          <p:attrName>style.visibility</p:attrName>
                                        </p:attrNameLst>
                                      </p:cBhvr>
                                      <p:to>
                                        <p:strVal val="visible"/>
                                      </p:to>
                                    </p:set>
                                    <p:anim calcmode="lin" valueType="num">
                                      <p:cBhvr additive="base">
                                        <p:cTn id="45" dur="500"/>
                                        <p:tgtEl>
                                          <p:spTgt spid="113"/>
                                        </p:tgtEl>
                                        <p:attrNameLst>
                                          <p:attrName>ppt_w</p:attrName>
                                        </p:attrNameLst>
                                      </p:cBhvr>
                                      <p:tavLst>
                                        <p:tav tm="0">
                                          <p:val>
                                            <p:strVal val="0"/>
                                          </p:val>
                                        </p:tav>
                                        <p:tav tm="100000">
                                          <p:val>
                                            <p:strVal val="#ppt_w"/>
                                          </p:val>
                                        </p:tav>
                                      </p:tavLst>
                                    </p:anim>
                                    <p:anim calcmode="lin" valueType="num">
                                      <p:cBhvr additive="base">
                                        <p:cTn id="46" dur="500"/>
                                        <p:tgtEl>
                                          <p:spTgt spid="113"/>
                                        </p:tgtEl>
                                        <p:attrNameLst>
                                          <p:attrName>ppt_h</p:attrName>
                                        </p:attrNameLst>
                                      </p:cBhvr>
                                      <p:tavLst>
                                        <p:tav tm="0">
                                          <p:val>
                                            <p:strVal val="0"/>
                                          </p:val>
                                        </p:tav>
                                        <p:tav tm="100000">
                                          <p:val>
                                            <p:strVal val="#ppt_h"/>
                                          </p:val>
                                        </p:tav>
                                      </p:tavLst>
                                    </p:anim>
                                  </p:childTnLst>
                                </p:cTn>
                              </p:par>
                              <p:par>
                                <p:cTn id="47" presetID="23" presetClass="entr" presetSubtype="16" fill="hold" nodeType="withEffect">
                                  <p:stCondLst>
                                    <p:cond delay="0"/>
                                  </p:stCondLst>
                                  <p:childTnLst>
                                    <p:set>
                                      <p:cBhvr>
                                        <p:cTn id="48" dur="1" fill="hold">
                                          <p:stCondLst>
                                            <p:cond delay="0"/>
                                          </p:stCondLst>
                                        </p:cTn>
                                        <p:tgtEl>
                                          <p:spTgt spid="110"/>
                                        </p:tgtEl>
                                        <p:attrNameLst>
                                          <p:attrName>style.visibility</p:attrName>
                                        </p:attrNameLst>
                                      </p:cBhvr>
                                      <p:to>
                                        <p:strVal val="visible"/>
                                      </p:to>
                                    </p:set>
                                    <p:anim calcmode="lin" valueType="num">
                                      <p:cBhvr additive="base">
                                        <p:cTn id="49" dur="500"/>
                                        <p:tgtEl>
                                          <p:spTgt spid="110"/>
                                        </p:tgtEl>
                                        <p:attrNameLst>
                                          <p:attrName>ppt_w</p:attrName>
                                        </p:attrNameLst>
                                      </p:cBhvr>
                                      <p:tavLst>
                                        <p:tav tm="0">
                                          <p:val>
                                            <p:strVal val="0"/>
                                          </p:val>
                                        </p:tav>
                                        <p:tav tm="100000">
                                          <p:val>
                                            <p:strVal val="#ppt_w"/>
                                          </p:val>
                                        </p:tav>
                                      </p:tavLst>
                                    </p:anim>
                                    <p:anim calcmode="lin" valueType="num">
                                      <p:cBhvr additive="base">
                                        <p:cTn id="50" dur="500"/>
                                        <p:tgtEl>
                                          <p:spTgt spid="110"/>
                                        </p:tgtEl>
                                        <p:attrNameLst>
                                          <p:attrName>ppt_h</p:attrName>
                                        </p:attrNameLst>
                                      </p:cBhvr>
                                      <p:tavLst>
                                        <p:tav tm="0">
                                          <p:val>
                                            <p:strVal val="0"/>
                                          </p:val>
                                        </p:tav>
                                        <p:tav tm="100000">
                                          <p:val>
                                            <p:strVal val="#ppt_h"/>
                                          </p:val>
                                        </p:tav>
                                      </p:tavLst>
                                    </p:anim>
                                  </p:childTnLst>
                                </p:cTn>
                              </p:par>
                              <p:par>
                                <p:cTn id="51" presetID="23" presetClass="entr" presetSubtype="16" fill="hold" nodeType="withEffect">
                                  <p:stCondLst>
                                    <p:cond delay="0"/>
                                  </p:stCondLst>
                                  <p:childTnLst>
                                    <p:set>
                                      <p:cBhvr>
                                        <p:cTn id="52" dur="1" fill="hold">
                                          <p:stCondLst>
                                            <p:cond delay="0"/>
                                          </p:stCondLst>
                                        </p:cTn>
                                        <p:tgtEl>
                                          <p:spTgt spid="107"/>
                                        </p:tgtEl>
                                        <p:attrNameLst>
                                          <p:attrName>style.visibility</p:attrName>
                                        </p:attrNameLst>
                                      </p:cBhvr>
                                      <p:to>
                                        <p:strVal val="visible"/>
                                      </p:to>
                                    </p:set>
                                    <p:anim calcmode="lin" valueType="num">
                                      <p:cBhvr additive="base">
                                        <p:cTn id="53" dur="500"/>
                                        <p:tgtEl>
                                          <p:spTgt spid="107"/>
                                        </p:tgtEl>
                                        <p:attrNameLst>
                                          <p:attrName>ppt_w</p:attrName>
                                        </p:attrNameLst>
                                      </p:cBhvr>
                                      <p:tavLst>
                                        <p:tav tm="0">
                                          <p:val>
                                            <p:strVal val="0"/>
                                          </p:val>
                                        </p:tav>
                                        <p:tav tm="100000">
                                          <p:val>
                                            <p:strVal val="#ppt_w"/>
                                          </p:val>
                                        </p:tav>
                                      </p:tavLst>
                                    </p:anim>
                                    <p:anim calcmode="lin" valueType="num">
                                      <p:cBhvr additive="base">
                                        <p:cTn id="54" dur="500"/>
                                        <p:tgtEl>
                                          <p:spTgt spid="107"/>
                                        </p:tgtEl>
                                        <p:attrNameLst>
                                          <p:attrName>ppt_h</p:attrName>
                                        </p:attrNameLst>
                                      </p:cBhvr>
                                      <p:tavLst>
                                        <p:tav tm="0">
                                          <p:val>
                                            <p:strVal val="0"/>
                                          </p:val>
                                        </p:tav>
                                        <p:tav tm="100000">
                                          <p:val>
                                            <p:strVal val="#ppt_h"/>
                                          </p:val>
                                        </p:tav>
                                      </p:tavLst>
                                    </p:anim>
                                  </p:childTnLst>
                                </p:cTn>
                              </p:par>
                            </p:childTnLst>
                          </p:cTn>
                        </p:par>
                        <p:par>
                          <p:cTn id="55" fill="hold">
                            <p:stCondLst>
                              <p:cond delay="500"/>
                            </p:stCondLst>
                            <p:childTnLst>
                              <p:par>
                                <p:cTn id="56" presetID="23" presetClass="entr" presetSubtype="16" fill="hold" nodeType="afterEffect">
                                  <p:stCondLst>
                                    <p:cond delay="0"/>
                                  </p:stCondLst>
                                  <p:childTnLst>
                                    <p:set>
                                      <p:cBhvr>
                                        <p:cTn id="57" dur="1" fill="hold">
                                          <p:stCondLst>
                                            <p:cond delay="0"/>
                                          </p:stCondLst>
                                        </p:cTn>
                                        <p:tgtEl>
                                          <p:spTgt spid="94"/>
                                        </p:tgtEl>
                                        <p:attrNameLst>
                                          <p:attrName>style.visibility</p:attrName>
                                        </p:attrNameLst>
                                      </p:cBhvr>
                                      <p:to>
                                        <p:strVal val="visible"/>
                                      </p:to>
                                    </p:set>
                                    <p:anim calcmode="lin" valueType="num">
                                      <p:cBhvr additive="base">
                                        <p:cTn id="58" dur="500"/>
                                        <p:tgtEl>
                                          <p:spTgt spid="94"/>
                                        </p:tgtEl>
                                        <p:attrNameLst>
                                          <p:attrName>ppt_w</p:attrName>
                                        </p:attrNameLst>
                                      </p:cBhvr>
                                      <p:tavLst>
                                        <p:tav tm="0">
                                          <p:val>
                                            <p:strVal val="0"/>
                                          </p:val>
                                        </p:tav>
                                        <p:tav tm="100000">
                                          <p:val>
                                            <p:strVal val="#ppt_w"/>
                                          </p:val>
                                        </p:tav>
                                      </p:tavLst>
                                    </p:anim>
                                    <p:anim calcmode="lin" valueType="num">
                                      <p:cBhvr additive="base">
                                        <p:cTn id="59" dur="500"/>
                                        <p:tgtEl>
                                          <p:spTgt spid="94"/>
                                        </p:tgtEl>
                                        <p:attrNameLst>
                                          <p:attrName>ppt_h</p:attrName>
                                        </p:attrNameLst>
                                      </p:cBhvr>
                                      <p:tavLst>
                                        <p:tav tm="0">
                                          <p:val>
                                            <p:strVal val="0"/>
                                          </p:val>
                                        </p:tav>
                                        <p:tav tm="100000">
                                          <p:val>
                                            <p:strVal val="#ppt_h"/>
                                          </p:val>
                                        </p:tav>
                                      </p:tavLst>
                                    </p:anim>
                                  </p:childTnLst>
                                </p:cTn>
                              </p:par>
                            </p:childTnLst>
                          </p:cTn>
                        </p:par>
                        <p:par>
                          <p:cTn id="60" fill="hold">
                            <p:stCondLst>
                              <p:cond delay="1000"/>
                            </p:stCondLst>
                            <p:childTnLst>
                              <p:par>
                                <p:cTn id="61" presetID="10" presetClass="entr" presetSubtype="0" fill="hold" nodeType="afterEffect">
                                  <p:stCondLst>
                                    <p:cond delay="0"/>
                                  </p:stCondLst>
                                  <p:childTnLst>
                                    <p:set>
                                      <p:cBhvr>
                                        <p:cTn id="62" dur="1" fill="hold">
                                          <p:stCondLst>
                                            <p:cond delay="0"/>
                                          </p:stCondLst>
                                        </p:cTn>
                                        <p:tgtEl>
                                          <p:spTgt spid="128"/>
                                        </p:tgtEl>
                                        <p:attrNameLst>
                                          <p:attrName>style.visibility</p:attrName>
                                        </p:attrNameLst>
                                      </p:cBhvr>
                                      <p:to>
                                        <p:strVal val="visible"/>
                                      </p:to>
                                    </p:set>
                                    <p:animEffect transition="in" filter="fade">
                                      <p:cBhvr>
                                        <p:cTn id="63" dur="500"/>
                                        <p:tgtEl>
                                          <p:spTgt spid="128"/>
                                        </p:tgtEl>
                                      </p:cBhvr>
                                    </p:animEffect>
                                  </p:childTnLst>
                                </p:cTn>
                              </p:par>
                              <p:par>
                                <p:cTn id="64" presetID="10" presetClass="entr" presetSubtype="0" fill="hold" nodeType="withEffect">
                                  <p:stCondLst>
                                    <p:cond delay="0"/>
                                  </p:stCondLst>
                                  <p:childTnLst>
                                    <p:set>
                                      <p:cBhvr>
                                        <p:cTn id="65" dur="1" fill="hold">
                                          <p:stCondLst>
                                            <p:cond delay="0"/>
                                          </p:stCondLst>
                                        </p:cTn>
                                        <p:tgtEl>
                                          <p:spTgt spid="132"/>
                                        </p:tgtEl>
                                        <p:attrNameLst>
                                          <p:attrName>style.visibility</p:attrName>
                                        </p:attrNameLst>
                                      </p:cBhvr>
                                      <p:to>
                                        <p:strVal val="visible"/>
                                      </p:to>
                                    </p:set>
                                    <p:animEffect transition="in" filter="fade">
                                      <p:cBhvr>
                                        <p:cTn id="66" dur="500"/>
                                        <p:tgtEl>
                                          <p:spTgt spid="132"/>
                                        </p:tgtEl>
                                      </p:cBhvr>
                                    </p:animEffect>
                                  </p:childTnLst>
                                </p:cTn>
                              </p:par>
                              <p:par>
                                <p:cTn id="67" presetID="10" presetClass="entr" presetSubtype="0" fill="hold" nodeType="withEffect">
                                  <p:stCondLst>
                                    <p:cond delay="0"/>
                                  </p:stCondLst>
                                  <p:childTnLst>
                                    <p:set>
                                      <p:cBhvr>
                                        <p:cTn id="68" dur="1" fill="hold">
                                          <p:stCondLst>
                                            <p:cond delay="0"/>
                                          </p:stCondLst>
                                        </p:cTn>
                                        <p:tgtEl>
                                          <p:spTgt spid="136"/>
                                        </p:tgtEl>
                                        <p:attrNameLst>
                                          <p:attrName>style.visibility</p:attrName>
                                        </p:attrNameLst>
                                      </p:cBhvr>
                                      <p:to>
                                        <p:strVal val="visible"/>
                                      </p:to>
                                    </p:set>
                                    <p:animEffect transition="in" filter="fade">
                                      <p:cBhvr>
                                        <p:cTn id="69" dur="5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1F1B33E2-A544-41DB-90C2-718888A72E86}"/>
              </a:ext>
            </a:extLst>
          </p:cNvPr>
          <p:cNvGrpSpPr/>
          <p:nvPr/>
        </p:nvGrpSpPr>
        <p:grpSpPr>
          <a:xfrm>
            <a:off x="431467" y="716994"/>
            <a:ext cx="5874402" cy="1161946"/>
            <a:chOff x="2251681" y="783771"/>
            <a:chExt cx="7688625" cy="1161946"/>
          </a:xfrm>
        </p:grpSpPr>
        <p:sp>
          <p:nvSpPr>
            <p:cNvPr id="24" name="Rectangle 23">
              <a:extLst>
                <a:ext uri="{FF2B5EF4-FFF2-40B4-BE49-F238E27FC236}">
                  <a16:creationId xmlns:a16="http://schemas.microsoft.com/office/drawing/2014/main" id="{AD677D66-847E-4C44-BAA1-E336FB384E59}"/>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0F3D4027-87D1-4AB6-B524-A7C12047B823}"/>
                </a:ext>
              </a:extLst>
            </p:cNvPr>
            <p:cNvGrpSpPr/>
            <p:nvPr/>
          </p:nvGrpSpPr>
          <p:grpSpPr>
            <a:xfrm>
              <a:off x="2251693" y="783771"/>
              <a:ext cx="7688613" cy="1045029"/>
              <a:chOff x="2251693" y="783771"/>
              <a:chExt cx="7688613" cy="1045029"/>
            </a:xfrm>
          </p:grpSpPr>
          <p:sp>
            <p:nvSpPr>
              <p:cNvPr id="8" name="Rectangle 7">
                <a:extLst>
                  <a:ext uri="{FF2B5EF4-FFF2-40B4-BE49-F238E27FC236}">
                    <a16:creationId xmlns:a16="http://schemas.microsoft.com/office/drawing/2014/main" id="{028EC261-1EDA-43B5-9C50-9C45DA596723}"/>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4CF6C410-87E5-444D-A3F6-CD6A84D334FE}"/>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FA81F1FD-4EF5-4897-A952-619FE2DA85EB}"/>
                  </a:ext>
                </a:extLst>
              </p:cNvPr>
              <p:cNvSpPr txBox="1"/>
              <p:nvPr/>
            </p:nvSpPr>
            <p:spPr>
              <a:xfrm>
                <a:off x="2922975" y="1041409"/>
                <a:ext cx="900115" cy="461665"/>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01</a:t>
                </a:r>
              </a:p>
            </p:txBody>
          </p:sp>
          <p:cxnSp>
            <p:nvCxnSpPr>
              <p:cNvPr id="18" name="Straight Connector 17">
                <a:extLst>
                  <a:ext uri="{FF2B5EF4-FFF2-40B4-BE49-F238E27FC236}">
                    <a16:creationId xmlns:a16="http://schemas.microsoft.com/office/drawing/2014/main" id="{A6B92349-67AB-4BFC-A2EE-8F9D6CAB0E7B}"/>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402BE69-A49F-4F3E-A14F-13C9C70A0210}"/>
                  </a:ext>
                </a:extLst>
              </p:cNvPr>
              <p:cNvSpPr txBox="1"/>
              <p:nvPr/>
            </p:nvSpPr>
            <p:spPr>
              <a:xfrm>
                <a:off x="3823090" y="1161350"/>
                <a:ext cx="5959822" cy="307777"/>
              </a:xfrm>
              <a:prstGeom prst="rect">
                <a:avLst/>
              </a:prstGeom>
              <a:noFill/>
            </p:spPr>
            <p:txBody>
              <a:bodyPr wrap="square" rtlCol="0">
                <a:spAutoFit/>
              </a:bodyPr>
              <a:lstStyle/>
              <a:p>
                <a:r>
                  <a:rPr lang="en-US" sz="1400" b="1" dirty="0"/>
                  <a:t>The total number of patients is 53,07,474.</a:t>
                </a:r>
              </a:p>
            </p:txBody>
          </p:sp>
        </p:grpSp>
      </p:grpSp>
      <p:grpSp>
        <p:nvGrpSpPr>
          <p:cNvPr id="75" name="Group 74">
            <a:extLst>
              <a:ext uri="{FF2B5EF4-FFF2-40B4-BE49-F238E27FC236}">
                <a16:creationId xmlns:a16="http://schemas.microsoft.com/office/drawing/2014/main" id="{EA69AF43-F291-420E-98F6-5D32CC09B62B}"/>
              </a:ext>
            </a:extLst>
          </p:cNvPr>
          <p:cNvGrpSpPr/>
          <p:nvPr/>
        </p:nvGrpSpPr>
        <p:grpSpPr>
          <a:xfrm>
            <a:off x="431467" y="2090839"/>
            <a:ext cx="5874385" cy="1161946"/>
            <a:chOff x="2251681" y="783771"/>
            <a:chExt cx="7688625" cy="1161946"/>
          </a:xfrm>
        </p:grpSpPr>
        <p:sp>
          <p:nvSpPr>
            <p:cNvPr id="76" name="Rectangle 75">
              <a:extLst>
                <a:ext uri="{FF2B5EF4-FFF2-40B4-BE49-F238E27FC236}">
                  <a16:creationId xmlns:a16="http://schemas.microsoft.com/office/drawing/2014/main" id="{7A8C90D8-3F21-49B0-9309-C131466A6F19}"/>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7" name="Group 76">
              <a:extLst>
                <a:ext uri="{FF2B5EF4-FFF2-40B4-BE49-F238E27FC236}">
                  <a16:creationId xmlns:a16="http://schemas.microsoft.com/office/drawing/2014/main" id="{E6EBBE6F-C67C-4AEC-A900-0608B0467850}"/>
                </a:ext>
              </a:extLst>
            </p:cNvPr>
            <p:cNvGrpSpPr/>
            <p:nvPr/>
          </p:nvGrpSpPr>
          <p:grpSpPr>
            <a:xfrm>
              <a:off x="2251693" y="783771"/>
              <a:ext cx="7688613" cy="1045029"/>
              <a:chOff x="2251693" y="783771"/>
              <a:chExt cx="7688613" cy="1045029"/>
            </a:xfrm>
          </p:grpSpPr>
          <p:sp>
            <p:nvSpPr>
              <p:cNvPr id="78" name="Rectangle 77">
                <a:extLst>
                  <a:ext uri="{FF2B5EF4-FFF2-40B4-BE49-F238E27FC236}">
                    <a16:creationId xmlns:a16="http://schemas.microsoft.com/office/drawing/2014/main" id="{53E42E54-8328-4274-A87F-237936EF4C4C}"/>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91431B0D-B944-425C-9682-02340821D5BF}"/>
                  </a:ext>
                </a:extLst>
              </p:cNvPr>
              <p:cNvSpPr/>
              <p:nvPr/>
            </p:nvSpPr>
            <p:spPr>
              <a:xfrm>
                <a:off x="2251693" y="783771"/>
                <a:ext cx="7688613" cy="230642"/>
              </a:xfrm>
              <a:prstGeom prst="rect">
                <a:avLst/>
              </a:prstGeom>
              <a:gradFill>
                <a:gsLst>
                  <a:gs pos="0">
                    <a:srgbClr val="002060"/>
                  </a:gs>
                  <a:gs pos="97000">
                    <a:srgbClr val="00B0F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TextBox 79">
                <a:extLst>
                  <a:ext uri="{FF2B5EF4-FFF2-40B4-BE49-F238E27FC236}">
                    <a16:creationId xmlns:a16="http://schemas.microsoft.com/office/drawing/2014/main" id="{351748C6-D07A-471C-9FDB-1B22B7885B9D}"/>
                  </a:ext>
                </a:extLst>
              </p:cNvPr>
              <p:cNvSpPr txBox="1"/>
              <p:nvPr/>
            </p:nvSpPr>
            <p:spPr>
              <a:xfrm>
                <a:off x="2871785" y="1014412"/>
                <a:ext cx="900115" cy="461665"/>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02</a:t>
                </a:r>
              </a:p>
            </p:txBody>
          </p:sp>
          <p:cxnSp>
            <p:nvCxnSpPr>
              <p:cNvPr id="82" name="Straight Connector 81">
                <a:extLst>
                  <a:ext uri="{FF2B5EF4-FFF2-40B4-BE49-F238E27FC236}">
                    <a16:creationId xmlns:a16="http://schemas.microsoft.com/office/drawing/2014/main" id="{348B22C5-FA83-4269-8737-1C991F982881}"/>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CAD93A01-01A9-4195-9A01-6FB1DFE304FD}"/>
                  </a:ext>
                </a:extLst>
              </p:cNvPr>
              <p:cNvSpPr txBox="1"/>
              <p:nvPr/>
            </p:nvSpPr>
            <p:spPr>
              <a:xfrm>
                <a:off x="3880541" y="1009886"/>
                <a:ext cx="5246912" cy="738664"/>
              </a:xfrm>
              <a:prstGeom prst="rect">
                <a:avLst/>
              </a:prstGeom>
              <a:noFill/>
            </p:spPr>
            <p:txBody>
              <a:bodyPr wrap="square" rtlCol="0">
                <a:spAutoFit/>
              </a:bodyPr>
              <a:lstStyle/>
              <a:p>
                <a:r>
                  <a:rPr lang="en-US" sz="1050" b="1" dirty="0"/>
                  <a:t>The largest number of patients are in the survival summary with 19,31,989  patients. A larger number of patients in the survival summary suggests a comprehensive study with diverse patient populations and varying health conditions.</a:t>
                </a:r>
                <a:endParaRPr lang="en-US" sz="1050" dirty="0">
                  <a:solidFill>
                    <a:srgbClr val="6B818E"/>
                  </a:solidFill>
                </a:endParaRPr>
              </a:p>
            </p:txBody>
          </p:sp>
          <p:pic>
            <p:nvPicPr>
              <p:cNvPr id="85" name="Graphic 84" descr="Bullseye">
                <a:extLst>
                  <a:ext uri="{FF2B5EF4-FFF2-40B4-BE49-F238E27FC236}">
                    <a16:creationId xmlns:a16="http://schemas.microsoft.com/office/drawing/2014/main" id="{8E2C3B89-8D65-45E1-9188-617F24F7282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034464" y="1182459"/>
                <a:ext cx="457200" cy="457200"/>
              </a:xfrm>
              <a:prstGeom prst="rect">
                <a:avLst/>
              </a:prstGeom>
            </p:spPr>
          </p:pic>
        </p:grpSp>
      </p:grpSp>
      <p:grpSp>
        <p:nvGrpSpPr>
          <p:cNvPr id="86" name="Group 85">
            <a:extLst>
              <a:ext uri="{FF2B5EF4-FFF2-40B4-BE49-F238E27FC236}">
                <a16:creationId xmlns:a16="http://schemas.microsoft.com/office/drawing/2014/main" id="{3296435E-D926-403E-B8CD-3558C8186674}"/>
              </a:ext>
            </a:extLst>
          </p:cNvPr>
          <p:cNvGrpSpPr/>
          <p:nvPr/>
        </p:nvGrpSpPr>
        <p:grpSpPr>
          <a:xfrm>
            <a:off x="431467" y="3546660"/>
            <a:ext cx="5874367" cy="1161946"/>
            <a:chOff x="2251681" y="783771"/>
            <a:chExt cx="7688625" cy="1161946"/>
          </a:xfrm>
        </p:grpSpPr>
        <p:sp>
          <p:nvSpPr>
            <p:cNvPr id="87" name="Rectangle 86">
              <a:extLst>
                <a:ext uri="{FF2B5EF4-FFF2-40B4-BE49-F238E27FC236}">
                  <a16:creationId xmlns:a16="http://schemas.microsoft.com/office/drawing/2014/main" id="{D9AD63DC-A988-43E2-B4E3-75F64AD4B599}"/>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8" name="Group 87">
              <a:extLst>
                <a:ext uri="{FF2B5EF4-FFF2-40B4-BE49-F238E27FC236}">
                  <a16:creationId xmlns:a16="http://schemas.microsoft.com/office/drawing/2014/main" id="{7101681B-EC47-46BC-8C70-DB3330AF2EDE}"/>
                </a:ext>
              </a:extLst>
            </p:cNvPr>
            <p:cNvGrpSpPr/>
            <p:nvPr/>
          </p:nvGrpSpPr>
          <p:grpSpPr>
            <a:xfrm>
              <a:off x="2251693" y="783771"/>
              <a:ext cx="7688613" cy="1045029"/>
              <a:chOff x="2251693" y="783771"/>
              <a:chExt cx="7688613" cy="1045029"/>
            </a:xfrm>
          </p:grpSpPr>
          <p:sp>
            <p:nvSpPr>
              <p:cNvPr id="89" name="Rectangle 88">
                <a:extLst>
                  <a:ext uri="{FF2B5EF4-FFF2-40B4-BE49-F238E27FC236}">
                    <a16:creationId xmlns:a16="http://schemas.microsoft.com/office/drawing/2014/main" id="{72D08C73-8770-4BD6-A2B4-1DD9361B58FE}"/>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C25E62A8-664D-4230-8EEE-62CCB8BD0F47}"/>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a:extLst>
                  <a:ext uri="{FF2B5EF4-FFF2-40B4-BE49-F238E27FC236}">
                    <a16:creationId xmlns:a16="http://schemas.microsoft.com/office/drawing/2014/main" id="{30C35BEF-8153-4A60-B1AC-1A46E77608D2}"/>
                  </a:ext>
                </a:extLst>
              </p:cNvPr>
              <p:cNvSpPr txBox="1"/>
              <p:nvPr/>
            </p:nvSpPr>
            <p:spPr>
              <a:xfrm>
                <a:off x="2871785" y="1014412"/>
                <a:ext cx="900115" cy="461665"/>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03</a:t>
                </a:r>
              </a:p>
            </p:txBody>
          </p:sp>
          <p:cxnSp>
            <p:nvCxnSpPr>
              <p:cNvPr id="93" name="Straight Connector 92">
                <a:extLst>
                  <a:ext uri="{FF2B5EF4-FFF2-40B4-BE49-F238E27FC236}">
                    <a16:creationId xmlns:a16="http://schemas.microsoft.com/office/drawing/2014/main" id="{4B63368A-678C-489C-9288-02478452C519}"/>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527969C4-6417-4AC1-94BF-1CB042FABCE4}"/>
                  </a:ext>
                </a:extLst>
              </p:cNvPr>
              <p:cNvSpPr txBox="1"/>
              <p:nvPr/>
            </p:nvSpPr>
            <p:spPr>
              <a:xfrm>
                <a:off x="3856371" y="1012097"/>
                <a:ext cx="5502863" cy="738664"/>
              </a:xfrm>
              <a:prstGeom prst="rect">
                <a:avLst/>
              </a:prstGeom>
              <a:noFill/>
            </p:spPr>
            <p:txBody>
              <a:bodyPr wrap="square" rtlCol="0">
                <a:spAutoFit/>
              </a:bodyPr>
              <a:lstStyle/>
              <a:p>
                <a:r>
                  <a:rPr lang="en-US" sz="1400" b="1" dirty="0"/>
                  <a:t>The second largest number of patients are in the serum phosphorus  summary with 657109 patients</a:t>
                </a:r>
                <a:endParaRPr lang="en-US" sz="1400" dirty="0">
                  <a:solidFill>
                    <a:srgbClr val="6B818E"/>
                  </a:solidFill>
                </a:endParaRPr>
              </a:p>
            </p:txBody>
          </p:sp>
          <p:pic>
            <p:nvPicPr>
              <p:cNvPr id="96" name="Graphic 95" descr="Bullseye">
                <a:extLst>
                  <a:ext uri="{FF2B5EF4-FFF2-40B4-BE49-F238E27FC236}">
                    <a16:creationId xmlns:a16="http://schemas.microsoft.com/office/drawing/2014/main" id="{7A96E2C5-FD54-4334-B1D3-68496718BDB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034464" y="1182459"/>
                <a:ext cx="457200" cy="457200"/>
              </a:xfrm>
              <a:prstGeom prst="rect">
                <a:avLst/>
              </a:prstGeom>
            </p:spPr>
          </p:pic>
        </p:grpSp>
      </p:grpSp>
      <p:grpSp>
        <p:nvGrpSpPr>
          <p:cNvPr id="97" name="Group 96">
            <a:extLst>
              <a:ext uri="{FF2B5EF4-FFF2-40B4-BE49-F238E27FC236}">
                <a16:creationId xmlns:a16="http://schemas.microsoft.com/office/drawing/2014/main" id="{CFB0BEAE-607F-4DEA-BBCB-7260D00D4DA7}"/>
              </a:ext>
            </a:extLst>
          </p:cNvPr>
          <p:cNvGrpSpPr/>
          <p:nvPr/>
        </p:nvGrpSpPr>
        <p:grpSpPr>
          <a:xfrm>
            <a:off x="431466" y="5002481"/>
            <a:ext cx="5874349" cy="1161946"/>
            <a:chOff x="2251681" y="783771"/>
            <a:chExt cx="7688625" cy="1161946"/>
          </a:xfrm>
        </p:grpSpPr>
        <p:sp>
          <p:nvSpPr>
            <p:cNvPr id="98" name="Rectangle 97">
              <a:extLst>
                <a:ext uri="{FF2B5EF4-FFF2-40B4-BE49-F238E27FC236}">
                  <a16:creationId xmlns:a16="http://schemas.microsoft.com/office/drawing/2014/main" id="{818C2E0A-FC2D-4449-83E7-8406F002F555}"/>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 name="Group 98">
              <a:extLst>
                <a:ext uri="{FF2B5EF4-FFF2-40B4-BE49-F238E27FC236}">
                  <a16:creationId xmlns:a16="http://schemas.microsoft.com/office/drawing/2014/main" id="{BB01EC7F-8768-4643-B1E9-D714241E715E}"/>
                </a:ext>
              </a:extLst>
            </p:cNvPr>
            <p:cNvGrpSpPr/>
            <p:nvPr/>
          </p:nvGrpSpPr>
          <p:grpSpPr>
            <a:xfrm>
              <a:off x="2251693" y="783771"/>
              <a:ext cx="7688613" cy="1045029"/>
              <a:chOff x="2251693" y="783771"/>
              <a:chExt cx="7688613" cy="1045029"/>
            </a:xfrm>
          </p:grpSpPr>
          <p:sp>
            <p:nvSpPr>
              <p:cNvPr id="100" name="Rectangle 99">
                <a:extLst>
                  <a:ext uri="{FF2B5EF4-FFF2-40B4-BE49-F238E27FC236}">
                    <a16:creationId xmlns:a16="http://schemas.microsoft.com/office/drawing/2014/main" id="{B77B1256-A84E-437E-B98E-D5392C34E64D}"/>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2D0A7C1B-B1D0-42F0-B28C-06539DB4C232}"/>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a:extLst>
                  <a:ext uri="{FF2B5EF4-FFF2-40B4-BE49-F238E27FC236}">
                    <a16:creationId xmlns:a16="http://schemas.microsoft.com/office/drawing/2014/main" id="{E482A4A6-5679-4DE5-AB3E-A7BABE0BA9F4}"/>
                  </a:ext>
                </a:extLst>
              </p:cNvPr>
              <p:cNvSpPr txBox="1"/>
              <p:nvPr/>
            </p:nvSpPr>
            <p:spPr>
              <a:xfrm>
                <a:off x="2871785" y="1014412"/>
                <a:ext cx="900115" cy="461665"/>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04</a:t>
                </a:r>
              </a:p>
            </p:txBody>
          </p:sp>
          <p:cxnSp>
            <p:nvCxnSpPr>
              <p:cNvPr id="104" name="Straight Connector 103">
                <a:extLst>
                  <a:ext uri="{FF2B5EF4-FFF2-40B4-BE49-F238E27FC236}">
                    <a16:creationId xmlns:a16="http://schemas.microsoft.com/office/drawing/2014/main" id="{BB8E9AE6-2C1A-47F7-AFD3-6E4A3726B21B}"/>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106" name="TextBox 105">
                <a:extLst>
                  <a:ext uri="{FF2B5EF4-FFF2-40B4-BE49-F238E27FC236}">
                    <a16:creationId xmlns:a16="http://schemas.microsoft.com/office/drawing/2014/main" id="{569E155F-D98C-4B54-A258-4089F499343B}"/>
                  </a:ext>
                </a:extLst>
              </p:cNvPr>
              <p:cNvSpPr txBox="1"/>
              <p:nvPr/>
            </p:nvSpPr>
            <p:spPr>
              <a:xfrm>
                <a:off x="3766420" y="1020017"/>
                <a:ext cx="5536152" cy="738664"/>
              </a:xfrm>
              <a:prstGeom prst="rect">
                <a:avLst/>
              </a:prstGeom>
              <a:noFill/>
            </p:spPr>
            <p:txBody>
              <a:bodyPr wrap="square" rtlCol="0">
                <a:spAutoFit/>
              </a:bodyPr>
              <a:lstStyle/>
              <a:p>
                <a:r>
                  <a:rPr lang="en-US" sz="1050" b="1" dirty="0"/>
                  <a:t>The </a:t>
                </a:r>
                <a:r>
                  <a:rPr lang="en-US" sz="1050" b="1" dirty="0" err="1"/>
                  <a:t>nPCR</a:t>
                </a:r>
                <a:r>
                  <a:rPr lang="en-US" sz="1050" b="1" dirty="0"/>
                  <a:t> summery contains the smallest number of Patients. The </a:t>
                </a:r>
                <a:r>
                  <a:rPr lang="en-US" sz="1050" b="1" dirty="0" err="1"/>
                  <a:t>nPCR</a:t>
                </a:r>
                <a:r>
                  <a:rPr lang="en-US" sz="1050" b="1" dirty="0"/>
                  <a:t> assesses nutritional status in dialysis patients, but not all have measured data this can be the reason for lowest number of patients.</a:t>
                </a:r>
                <a:endParaRPr lang="en-US" sz="1050" dirty="0">
                  <a:solidFill>
                    <a:srgbClr val="6B818E"/>
                  </a:solidFill>
                </a:endParaRPr>
              </a:p>
            </p:txBody>
          </p:sp>
          <p:pic>
            <p:nvPicPr>
              <p:cNvPr id="107" name="Graphic 106" descr="Bullseye">
                <a:extLst>
                  <a:ext uri="{FF2B5EF4-FFF2-40B4-BE49-F238E27FC236}">
                    <a16:creationId xmlns:a16="http://schemas.microsoft.com/office/drawing/2014/main" id="{C78B837D-B03E-4A94-9853-1AED5352BA1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034464" y="1182459"/>
                <a:ext cx="457200" cy="457200"/>
              </a:xfrm>
              <a:prstGeom prst="rect">
                <a:avLst/>
              </a:prstGeom>
            </p:spPr>
          </p:pic>
        </p:grpSp>
      </p:grpSp>
      <p:pic>
        <p:nvPicPr>
          <p:cNvPr id="3" name="Picture 2">
            <a:extLst>
              <a:ext uri="{FF2B5EF4-FFF2-40B4-BE49-F238E27FC236}">
                <a16:creationId xmlns:a16="http://schemas.microsoft.com/office/drawing/2014/main" id="{7EBFB12A-29A9-9020-6DB1-AF72E123EF2F}"/>
              </a:ext>
            </a:extLst>
          </p:cNvPr>
          <p:cNvPicPr>
            <a:picLocks noChangeAspect="1"/>
          </p:cNvPicPr>
          <p:nvPr/>
        </p:nvPicPr>
        <p:blipFill rotWithShape="1">
          <a:blip r:embed="rId4"/>
          <a:srcRect l="3153" t="23052" r="53258" b="41538"/>
          <a:stretch/>
        </p:blipFill>
        <p:spPr>
          <a:xfrm>
            <a:off x="6616460" y="1340399"/>
            <a:ext cx="5379171" cy="397164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Graphic 10" descr="Lightbulb">
            <a:extLst>
              <a:ext uri="{FF2B5EF4-FFF2-40B4-BE49-F238E27FC236}">
                <a16:creationId xmlns:a16="http://schemas.microsoft.com/office/drawing/2014/main" id="{5840030F-E93E-498F-D583-DB7DE60063A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459319" y="1087828"/>
            <a:ext cx="457200" cy="457200"/>
          </a:xfrm>
          <a:prstGeom prst="rect">
            <a:avLst/>
          </a:prstGeom>
        </p:spPr>
      </p:pic>
      <p:pic>
        <p:nvPicPr>
          <p:cNvPr id="15" name="Graphic 14" descr="Lightbulb">
            <a:extLst>
              <a:ext uri="{FF2B5EF4-FFF2-40B4-BE49-F238E27FC236}">
                <a16:creationId xmlns:a16="http://schemas.microsoft.com/office/drawing/2014/main" id="{FBD5FEEE-36C2-9A79-2447-73E0D6ADBDC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459319" y="2437473"/>
            <a:ext cx="457200" cy="457200"/>
          </a:xfrm>
          <a:prstGeom prst="rect">
            <a:avLst/>
          </a:prstGeom>
        </p:spPr>
      </p:pic>
      <p:pic>
        <p:nvPicPr>
          <p:cNvPr id="16" name="Graphic 15" descr="Lightbulb">
            <a:extLst>
              <a:ext uri="{FF2B5EF4-FFF2-40B4-BE49-F238E27FC236}">
                <a16:creationId xmlns:a16="http://schemas.microsoft.com/office/drawing/2014/main" id="{25CD3DDD-5B2E-31C4-4373-CC3C2C845BB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439762" y="3873827"/>
            <a:ext cx="457200" cy="457200"/>
          </a:xfrm>
          <a:prstGeom prst="rect">
            <a:avLst/>
          </a:prstGeom>
        </p:spPr>
      </p:pic>
      <p:pic>
        <p:nvPicPr>
          <p:cNvPr id="21" name="Graphic 20" descr="Lightbulb">
            <a:extLst>
              <a:ext uri="{FF2B5EF4-FFF2-40B4-BE49-F238E27FC236}">
                <a16:creationId xmlns:a16="http://schemas.microsoft.com/office/drawing/2014/main" id="{A5415E2E-B120-D45E-F4FB-172C400FF23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443858" y="5438877"/>
            <a:ext cx="457200" cy="457200"/>
          </a:xfrm>
          <a:prstGeom prst="rect">
            <a:avLst/>
          </a:prstGeom>
        </p:spPr>
      </p:pic>
    </p:spTree>
    <p:extLst>
      <p:ext uri="{BB962C8B-B14F-4D97-AF65-F5344CB8AC3E}">
        <p14:creationId xmlns:p14="http://schemas.microsoft.com/office/powerpoint/2010/main" val="244144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8"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ppt_w/2"/>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ppt_w</p:attrName>
                                        </p:attrNameLst>
                                      </p:cBhvr>
                                      <p:tavLst>
                                        <p:tav tm="0">
                                          <p:val>
                                            <p:fltVal val="0"/>
                                          </p:val>
                                        </p:tav>
                                        <p:tav tm="100000">
                                          <p:val>
                                            <p:strVal val="#ppt_w"/>
                                          </p:val>
                                        </p:tav>
                                      </p:tavLst>
                                    </p:anim>
                                    <p:anim calcmode="lin" valueType="num">
                                      <p:cBhvr>
                                        <p:cTn id="10" dur="500" fill="hold"/>
                                        <p:tgtEl>
                                          <p:spTgt spid="25"/>
                                        </p:tgtEl>
                                        <p:attrNameLst>
                                          <p:attrName>ppt_h</p:attrName>
                                        </p:attrNameLst>
                                      </p:cBhvr>
                                      <p:tavLst>
                                        <p:tav tm="0">
                                          <p:val>
                                            <p:strVal val="#ppt_h"/>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17" presetClass="entr" presetSubtype="8" fill="hold" nodeType="clickEffect">
                                  <p:stCondLst>
                                    <p:cond delay="0"/>
                                  </p:stCondLst>
                                  <p:childTnLst>
                                    <p:set>
                                      <p:cBhvr>
                                        <p:cTn id="14" dur="1" fill="hold">
                                          <p:stCondLst>
                                            <p:cond delay="0"/>
                                          </p:stCondLst>
                                        </p:cTn>
                                        <p:tgtEl>
                                          <p:spTgt spid="75"/>
                                        </p:tgtEl>
                                        <p:attrNameLst>
                                          <p:attrName>style.visibility</p:attrName>
                                        </p:attrNameLst>
                                      </p:cBhvr>
                                      <p:to>
                                        <p:strVal val="visible"/>
                                      </p:to>
                                    </p:set>
                                    <p:anim calcmode="lin" valueType="num">
                                      <p:cBhvr>
                                        <p:cTn id="15" dur="500" fill="hold"/>
                                        <p:tgtEl>
                                          <p:spTgt spid="75"/>
                                        </p:tgtEl>
                                        <p:attrNameLst>
                                          <p:attrName>ppt_x</p:attrName>
                                        </p:attrNameLst>
                                      </p:cBhvr>
                                      <p:tavLst>
                                        <p:tav tm="0">
                                          <p:val>
                                            <p:strVal val="#ppt_x-#ppt_w/2"/>
                                          </p:val>
                                        </p:tav>
                                        <p:tav tm="100000">
                                          <p:val>
                                            <p:strVal val="#ppt_x"/>
                                          </p:val>
                                        </p:tav>
                                      </p:tavLst>
                                    </p:anim>
                                    <p:anim calcmode="lin" valueType="num">
                                      <p:cBhvr>
                                        <p:cTn id="16" dur="500" fill="hold"/>
                                        <p:tgtEl>
                                          <p:spTgt spid="75"/>
                                        </p:tgtEl>
                                        <p:attrNameLst>
                                          <p:attrName>ppt_y</p:attrName>
                                        </p:attrNameLst>
                                      </p:cBhvr>
                                      <p:tavLst>
                                        <p:tav tm="0">
                                          <p:val>
                                            <p:strVal val="#ppt_y"/>
                                          </p:val>
                                        </p:tav>
                                        <p:tav tm="100000">
                                          <p:val>
                                            <p:strVal val="#ppt_y"/>
                                          </p:val>
                                        </p:tav>
                                      </p:tavLst>
                                    </p:anim>
                                    <p:anim calcmode="lin" valueType="num">
                                      <p:cBhvr>
                                        <p:cTn id="17" dur="500" fill="hold"/>
                                        <p:tgtEl>
                                          <p:spTgt spid="75"/>
                                        </p:tgtEl>
                                        <p:attrNameLst>
                                          <p:attrName>ppt_w</p:attrName>
                                        </p:attrNameLst>
                                      </p:cBhvr>
                                      <p:tavLst>
                                        <p:tav tm="0">
                                          <p:val>
                                            <p:fltVal val="0"/>
                                          </p:val>
                                        </p:tav>
                                        <p:tav tm="100000">
                                          <p:val>
                                            <p:strVal val="#ppt_w"/>
                                          </p:val>
                                        </p:tav>
                                      </p:tavLst>
                                    </p:anim>
                                    <p:anim calcmode="lin" valueType="num">
                                      <p:cBhvr>
                                        <p:cTn id="18" dur="500" fill="hold"/>
                                        <p:tgtEl>
                                          <p:spTgt spid="7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C492257-7657-D071-0368-EF27BFDA6940}"/>
              </a:ext>
            </a:extLst>
          </p:cNvPr>
          <p:cNvPicPr>
            <a:picLocks noChangeAspect="1"/>
          </p:cNvPicPr>
          <p:nvPr/>
        </p:nvPicPr>
        <p:blipFill rotWithShape="1">
          <a:blip r:embed="rId2"/>
          <a:srcRect l="32431" t="21899" r="39332" b="42388"/>
          <a:stretch/>
        </p:blipFill>
        <p:spPr>
          <a:xfrm>
            <a:off x="6587412" y="1538654"/>
            <a:ext cx="5141167" cy="38143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6" name="Group 5">
            <a:extLst>
              <a:ext uri="{FF2B5EF4-FFF2-40B4-BE49-F238E27FC236}">
                <a16:creationId xmlns:a16="http://schemas.microsoft.com/office/drawing/2014/main" id="{82B9F067-4AE0-19B5-A6D6-24B3885E56B9}"/>
              </a:ext>
            </a:extLst>
          </p:cNvPr>
          <p:cNvGrpSpPr/>
          <p:nvPr/>
        </p:nvGrpSpPr>
        <p:grpSpPr>
          <a:xfrm>
            <a:off x="271573" y="1565847"/>
            <a:ext cx="5874402" cy="1161946"/>
            <a:chOff x="2251681" y="783771"/>
            <a:chExt cx="7688625" cy="1161946"/>
          </a:xfrm>
        </p:grpSpPr>
        <p:sp>
          <p:nvSpPr>
            <p:cNvPr id="7" name="Rectangle 6">
              <a:extLst>
                <a:ext uri="{FF2B5EF4-FFF2-40B4-BE49-F238E27FC236}">
                  <a16:creationId xmlns:a16="http://schemas.microsoft.com/office/drawing/2014/main" id="{80CB57E5-CD72-69B5-AC5F-038D0EA2BC18}"/>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AB9634DB-4531-0006-E86B-4CD449A1CC60}"/>
                </a:ext>
              </a:extLst>
            </p:cNvPr>
            <p:cNvGrpSpPr/>
            <p:nvPr/>
          </p:nvGrpSpPr>
          <p:grpSpPr>
            <a:xfrm>
              <a:off x="2251693" y="783771"/>
              <a:ext cx="7688613" cy="1045029"/>
              <a:chOff x="2251693" y="783771"/>
              <a:chExt cx="7688613" cy="1045029"/>
            </a:xfrm>
          </p:grpSpPr>
          <p:sp>
            <p:nvSpPr>
              <p:cNvPr id="9" name="Rectangle 8">
                <a:extLst>
                  <a:ext uri="{FF2B5EF4-FFF2-40B4-BE49-F238E27FC236}">
                    <a16:creationId xmlns:a16="http://schemas.microsoft.com/office/drawing/2014/main" id="{1F5F890F-A970-FEBB-E3F7-4665132D7ABC}"/>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D074565F-B25B-1405-7FEA-EBEE117E00CD}"/>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A74DF2C5-40EB-3D74-60B2-4630628AD6C5}"/>
                  </a:ext>
                </a:extLst>
              </p:cNvPr>
              <p:cNvSpPr txBox="1"/>
              <p:nvPr/>
            </p:nvSpPr>
            <p:spPr>
              <a:xfrm>
                <a:off x="2922975" y="1041409"/>
                <a:ext cx="900115" cy="461665"/>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01</a:t>
                </a:r>
              </a:p>
            </p:txBody>
          </p:sp>
          <p:cxnSp>
            <p:nvCxnSpPr>
              <p:cNvPr id="12" name="Straight Connector 11">
                <a:extLst>
                  <a:ext uri="{FF2B5EF4-FFF2-40B4-BE49-F238E27FC236}">
                    <a16:creationId xmlns:a16="http://schemas.microsoft.com/office/drawing/2014/main" id="{75F4F0B4-5035-9456-8868-CFE15D1C2D95}"/>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05FD26F9-808C-CCDC-DBBD-769C0F2FC9DF}"/>
                  </a:ext>
                </a:extLst>
              </p:cNvPr>
              <p:cNvSpPr txBox="1"/>
              <p:nvPr/>
            </p:nvSpPr>
            <p:spPr>
              <a:xfrm>
                <a:off x="3874278" y="1099398"/>
                <a:ext cx="5959822" cy="677108"/>
              </a:xfrm>
              <a:prstGeom prst="rect">
                <a:avLst/>
              </a:prstGeom>
              <a:noFill/>
            </p:spPr>
            <p:txBody>
              <a:bodyPr wrap="square" rtlCol="0">
                <a:spAutoFit/>
              </a:bodyPr>
              <a:lstStyle/>
              <a:p>
                <a:r>
                  <a:rPr lang="en-US" sz="1200" b="1" dirty="0">
                    <a:solidFill>
                      <a:schemeClr val="tx1"/>
                    </a:solidFill>
                    <a:latin typeface="+mj-lt"/>
                  </a:rPr>
                  <a:t>According to the Profit and Non-Profit stats the Non-profit percentage is 11% and the profit percentage is 89%.</a:t>
                </a:r>
              </a:p>
              <a:p>
                <a:endParaRPr lang="en-US" sz="1400" b="1" dirty="0"/>
              </a:p>
            </p:txBody>
          </p:sp>
        </p:grpSp>
      </p:grpSp>
      <p:grpSp>
        <p:nvGrpSpPr>
          <p:cNvPr id="16" name="Group 15">
            <a:extLst>
              <a:ext uri="{FF2B5EF4-FFF2-40B4-BE49-F238E27FC236}">
                <a16:creationId xmlns:a16="http://schemas.microsoft.com/office/drawing/2014/main" id="{4BC84C7A-B10D-B4BB-977B-E798763A846F}"/>
              </a:ext>
            </a:extLst>
          </p:cNvPr>
          <p:cNvGrpSpPr/>
          <p:nvPr/>
        </p:nvGrpSpPr>
        <p:grpSpPr>
          <a:xfrm>
            <a:off x="282481" y="2883604"/>
            <a:ext cx="5874402" cy="1161946"/>
            <a:chOff x="2251681" y="783771"/>
            <a:chExt cx="7688625" cy="1161946"/>
          </a:xfrm>
        </p:grpSpPr>
        <p:sp>
          <p:nvSpPr>
            <p:cNvPr id="17" name="Rectangle 16">
              <a:extLst>
                <a:ext uri="{FF2B5EF4-FFF2-40B4-BE49-F238E27FC236}">
                  <a16:creationId xmlns:a16="http://schemas.microsoft.com/office/drawing/2014/main" id="{F6254E11-21D3-41DD-9555-E6B0C4D16585}"/>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16CE7858-7E67-B70F-0907-D6CA07C8BBF5}"/>
                </a:ext>
              </a:extLst>
            </p:cNvPr>
            <p:cNvGrpSpPr/>
            <p:nvPr/>
          </p:nvGrpSpPr>
          <p:grpSpPr>
            <a:xfrm>
              <a:off x="2251693" y="783771"/>
              <a:ext cx="7688613" cy="1045029"/>
              <a:chOff x="2251693" y="783771"/>
              <a:chExt cx="7688613" cy="1045029"/>
            </a:xfrm>
          </p:grpSpPr>
          <p:sp>
            <p:nvSpPr>
              <p:cNvPr id="19" name="Rectangle 18">
                <a:extLst>
                  <a:ext uri="{FF2B5EF4-FFF2-40B4-BE49-F238E27FC236}">
                    <a16:creationId xmlns:a16="http://schemas.microsoft.com/office/drawing/2014/main" id="{0E55F35A-BD5A-5648-9BC5-5C925E8171A9}"/>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810ED478-ED78-6DF6-9EDC-5E1FE775C067}"/>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973AEC51-58D4-AC1B-D16D-5BC14C3777F7}"/>
                  </a:ext>
                </a:extLst>
              </p:cNvPr>
              <p:cNvSpPr txBox="1"/>
              <p:nvPr/>
            </p:nvSpPr>
            <p:spPr>
              <a:xfrm>
                <a:off x="2922975" y="1041409"/>
                <a:ext cx="900115" cy="461665"/>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02</a:t>
                </a:r>
              </a:p>
            </p:txBody>
          </p:sp>
          <p:cxnSp>
            <p:nvCxnSpPr>
              <p:cNvPr id="22" name="Straight Connector 21">
                <a:extLst>
                  <a:ext uri="{FF2B5EF4-FFF2-40B4-BE49-F238E27FC236}">
                    <a16:creationId xmlns:a16="http://schemas.microsoft.com/office/drawing/2014/main" id="{8D97BC42-803C-6FD2-D2FA-4E0AE2D47657}"/>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B977F5CB-7971-62A5-CB35-AF78EF8F45BD}"/>
                  </a:ext>
                </a:extLst>
              </p:cNvPr>
              <p:cNvSpPr txBox="1"/>
              <p:nvPr/>
            </p:nvSpPr>
            <p:spPr>
              <a:xfrm>
                <a:off x="3874280" y="1045314"/>
                <a:ext cx="5959822" cy="769441"/>
              </a:xfrm>
              <a:prstGeom prst="rect">
                <a:avLst/>
              </a:prstGeom>
              <a:noFill/>
            </p:spPr>
            <p:txBody>
              <a:bodyPr wrap="square" rtlCol="0">
                <a:spAutoFit/>
              </a:bodyPr>
              <a:lstStyle/>
              <a:p>
                <a:r>
                  <a:rPr lang="en-US" sz="1100" b="1" dirty="0"/>
                  <a:t>The majority of the facilities in this dataset are characterized as 'profit' facilities with 6446 out of 7283. Non - Profit facilities make up a small proportion of the total , with 837 facilities in this category.</a:t>
                </a:r>
              </a:p>
            </p:txBody>
          </p:sp>
        </p:grpSp>
      </p:grpSp>
      <p:grpSp>
        <p:nvGrpSpPr>
          <p:cNvPr id="26" name="Group 25">
            <a:extLst>
              <a:ext uri="{FF2B5EF4-FFF2-40B4-BE49-F238E27FC236}">
                <a16:creationId xmlns:a16="http://schemas.microsoft.com/office/drawing/2014/main" id="{A18D73D3-BD89-13E8-C8F4-2A2535AABF78}"/>
              </a:ext>
            </a:extLst>
          </p:cNvPr>
          <p:cNvGrpSpPr/>
          <p:nvPr/>
        </p:nvGrpSpPr>
        <p:grpSpPr>
          <a:xfrm>
            <a:off x="282481" y="4298691"/>
            <a:ext cx="5874402" cy="1161946"/>
            <a:chOff x="2251681" y="783771"/>
            <a:chExt cx="7688625" cy="1161946"/>
          </a:xfrm>
        </p:grpSpPr>
        <p:sp>
          <p:nvSpPr>
            <p:cNvPr id="27" name="Rectangle 26">
              <a:extLst>
                <a:ext uri="{FF2B5EF4-FFF2-40B4-BE49-F238E27FC236}">
                  <a16:creationId xmlns:a16="http://schemas.microsoft.com/office/drawing/2014/main" id="{7B59FAC3-8F4A-FCEA-CB18-B89B8C36F691}"/>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07F336E0-28D4-834C-B673-42673D3C8BB3}"/>
                </a:ext>
              </a:extLst>
            </p:cNvPr>
            <p:cNvGrpSpPr/>
            <p:nvPr/>
          </p:nvGrpSpPr>
          <p:grpSpPr>
            <a:xfrm>
              <a:off x="2251693" y="783771"/>
              <a:ext cx="7688613" cy="1045029"/>
              <a:chOff x="2251693" y="783771"/>
              <a:chExt cx="7688613" cy="1045029"/>
            </a:xfrm>
          </p:grpSpPr>
          <p:sp>
            <p:nvSpPr>
              <p:cNvPr id="29" name="Rectangle 28">
                <a:extLst>
                  <a:ext uri="{FF2B5EF4-FFF2-40B4-BE49-F238E27FC236}">
                    <a16:creationId xmlns:a16="http://schemas.microsoft.com/office/drawing/2014/main" id="{83198CA9-3570-DF52-7404-49F420F49635}"/>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EE7C63E8-131E-9ABD-14BA-5AC07D3F83D6}"/>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B9E7E743-2B29-6C37-DA92-5160B528EECE}"/>
                  </a:ext>
                </a:extLst>
              </p:cNvPr>
              <p:cNvSpPr txBox="1"/>
              <p:nvPr/>
            </p:nvSpPr>
            <p:spPr>
              <a:xfrm>
                <a:off x="2922975" y="1041409"/>
                <a:ext cx="900115" cy="461665"/>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03</a:t>
                </a:r>
              </a:p>
            </p:txBody>
          </p:sp>
          <p:cxnSp>
            <p:nvCxnSpPr>
              <p:cNvPr id="32" name="Straight Connector 31">
                <a:extLst>
                  <a:ext uri="{FF2B5EF4-FFF2-40B4-BE49-F238E27FC236}">
                    <a16:creationId xmlns:a16="http://schemas.microsoft.com/office/drawing/2014/main" id="{3E764C1C-1043-CF01-C8C7-141BB6C45212}"/>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9B5A0036-E2BA-EAD4-EF34-EB05A85F3831}"/>
                  </a:ext>
                </a:extLst>
              </p:cNvPr>
              <p:cNvSpPr txBox="1"/>
              <p:nvPr/>
            </p:nvSpPr>
            <p:spPr>
              <a:xfrm>
                <a:off x="3874280" y="1052274"/>
                <a:ext cx="5823511" cy="738664"/>
              </a:xfrm>
              <a:prstGeom prst="rect">
                <a:avLst/>
              </a:prstGeom>
              <a:noFill/>
            </p:spPr>
            <p:txBody>
              <a:bodyPr wrap="square" rtlCol="0">
                <a:spAutoFit/>
              </a:bodyPr>
              <a:lstStyle/>
              <a:p>
                <a:r>
                  <a:rPr lang="en-US" sz="1050" b="1" dirty="0"/>
                  <a:t>Financial viability - Further analysis is needed to assess the financial viability of profit and non profit facilities. Understanding the financial health of these facilities is essential to ensuring their long term sustainability and ability to provide quality care.</a:t>
                </a:r>
              </a:p>
            </p:txBody>
          </p:sp>
        </p:grpSp>
      </p:grpSp>
      <p:pic>
        <p:nvPicPr>
          <p:cNvPr id="43" name="Graphic 42" descr="Lightbulb">
            <a:extLst>
              <a:ext uri="{FF2B5EF4-FFF2-40B4-BE49-F238E27FC236}">
                <a16:creationId xmlns:a16="http://schemas.microsoft.com/office/drawing/2014/main" id="{7F0EC977-2B24-3710-4D2C-D6157538EFB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271573" y="1931511"/>
            <a:ext cx="457200" cy="457200"/>
          </a:xfrm>
          <a:prstGeom prst="rect">
            <a:avLst/>
          </a:prstGeom>
        </p:spPr>
      </p:pic>
      <p:pic>
        <p:nvPicPr>
          <p:cNvPr id="44" name="Graphic 43" descr="Lightbulb">
            <a:extLst>
              <a:ext uri="{FF2B5EF4-FFF2-40B4-BE49-F238E27FC236}">
                <a16:creationId xmlns:a16="http://schemas.microsoft.com/office/drawing/2014/main" id="{EAF277D1-C857-20E8-6AEA-BA3B0B92B3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271573" y="3235977"/>
            <a:ext cx="457200" cy="457200"/>
          </a:xfrm>
          <a:prstGeom prst="rect">
            <a:avLst/>
          </a:prstGeom>
        </p:spPr>
      </p:pic>
      <p:pic>
        <p:nvPicPr>
          <p:cNvPr id="45" name="Graphic 44" descr="Lightbulb">
            <a:extLst>
              <a:ext uri="{FF2B5EF4-FFF2-40B4-BE49-F238E27FC236}">
                <a16:creationId xmlns:a16="http://schemas.microsoft.com/office/drawing/2014/main" id="{D5FDC5CB-076A-AD0A-EDA2-73B5CD55F8C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259954" y="4662551"/>
            <a:ext cx="457200" cy="457200"/>
          </a:xfrm>
          <a:prstGeom prst="rect">
            <a:avLst/>
          </a:prstGeom>
        </p:spPr>
      </p:pic>
    </p:spTree>
    <p:extLst>
      <p:ext uri="{BB962C8B-B14F-4D97-AF65-F5344CB8AC3E}">
        <p14:creationId xmlns:p14="http://schemas.microsoft.com/office/powerpoint/2010/main" val="17218416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ppt_w/2"/>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strVal val="#ppt_h"/>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17" presetClass="entr" presetSubtype="8"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ppt_x</p:attrName>
                                        </p:attrNameLst>
                                      </p:cBhvr>
                                      <p:tavLst>
                                        <p:tav tm="0">
                                          <p:val>
                                            <p:strVal val="#ppt_x-#ppt_w/2"/>
                                          </p:val>
                                        </p:tav>
                                        <p:tav tm="100000">
                                          <p:val>
                                            <p:strVal val="#ppt_x"/>
                                          </p:val>
                                        </p:tav>
                                      </p:tavLst>
                                    </p:anim>
                                    <p:anim calcmode="lin" valueType="num">
                                      <p:cBhvr>
                                        <p:cTn id="16" dur="500" fill="hold"/>
                                        <p:tgtEl>
                                          <p:spTgt spid="16"/>
                                        </p:tgtEl>
                                        <p:attrNameLst>
                                          <p:attrName>ppt_y</p:attrName>
                                        </p:attrNameLst>
                                      </p:cBhvr>
                                      <p:tavLst>
                                        <p:tav tm="0">
                                          <p:val>
                                            <p:strVal val="#ppt_y"/>
                                          </p:val>
                                        </p:tav>
                                        <p:tav tm="100000">
                                          <p:val>
                                            <p:strVal val="#ppt_y"/>
                                          </p:val>
                                        </p:tav>
                                      </p:tavLst>
                                    </p:anim>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strVal val="#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17" presetClass="entr" presetSubtype="8"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p:cTn id="23" dur="500" fill="hold"/>
                                        <p:tgtEl>
                                          <p:spTgt spid="26"/>
                                        </p:tgtEl>
                                        <p:attrNameLst>
                                          <p:attrName>ppt_x</p:attrName>
                                        </p:attrNameLst>
                                      </p:cBhvr>
                                      <p:tavLst>
                                        <p:tav tm="0">
                                          <p:val>
                                            <p:strVal val="#ppt_x-#ppt_w/2"/>
                                          </p:val>
                                        </p:tav>
                                        <p:tav tm="100000">
                                          <p:val>
                                            <p:strVal val="#ppt_x"/>
                                          </p:val>
                                        </p:tav>
                                      </p:tavLst>
                                    </p:anim>
                                    <p:anim calcmode="lin" valueType="num">
                                      <p:cBhvr>
                                        <p:cTn id="24" dur="500" fill="hold"/>
                                        <p:tgtEl>
                                          <p:spTgt spid="26"/>
                                        </p:tgtEl>
                                        <p:attrNameLst>
                                          <p:attrName>ppt_y</p:attrName>
                                        </p:attrNameLst>
                                      </p:cBhvr>
                                      <p:tavLst>
                                        <p:tav tm="0">
                                          <p:val>
                                            <p:strVal val="#ppt_y"/>
                                          </p:val>
                                        </p:tav>
                                        <p:tav tm="100000">
                                          <p:val>
                                            <p:strVal val="#ppt_y"/>
                                          </p:val>
                                        </p:tav>
                                      </p:tavLst>
                                    </p:anim>
                                    <p:anim calcmode="lin" valueType="num">
                                      <p:cBhvr>
                                        <p:cTn id="25" dur="500" fill="hold"/>
                                        <p:tgtEl>
                                          <p:spTgt spid="26"/>
                                        </p:tgtEl>
                                        <p:attrNameLst>
                                          <p:attrName>ppt_w</p:attrName>
                                        </p:attrNameLst>
                                      </p:cBhvr>
                                      <p:tavLst>
                                        <p:tav tm="0">
                                          <p:val>
                                            <p:fltVal val="0"/>
                                          </p:val>
                                        </p:tav>
                                        <p:tav tm="100000">
                                          <p:val>
                                            <p:strVal val="#ppt_w"/>
                                          </p:val>
                                        </p:tav>
                                      </p:tavLst>
                                    </p:anim>
                                    <p:anim calcmode="lin" valueType="num">
                                      <p:cBhvr>
                                        <p:cTn id="26" dur="500" fill="hold"/>
                                        <p:tgtEl>
                                          <p:spTgt spid="2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41000">
              <a:srgbClr val="41A6CB"/>
            </a:gs>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11EA4786-0B7C-4A96-8541-BEB665948AE4}"/>
              </a:ext>
            </a:extLst>
          </p:cNvPr>
          <p:cNvSpPr>
            <a:spLocks noGrp="1"/>
          </p:cNvSpPr>
          <p:nvPr>
            <p:ph type="dt" sz="half" idx="10"/>
          </p:nvPr>
        </p:nvSpPr>
        <p:spPr/>
        <p:txBody>
          <a:bodyPr/>
          <a:lstStyle/>
          <a:p>
            <a:r>
              <a:rPr lang="en-US" dirty="0"/>
              <a:t>20XX</a:t>
            </a:r>
          </a:p>
        </p:txBody>
      </p:sp>
      <p:sp>
        <p:nvSpPr>
          <p:cNvPr id="17" name="Title 1">
            <a:extLst>
              <a:ext uri="{FF2B5EF4-FFF2-40B4-BE49-F238E27FC236}">
                <a16:creationId xmlns:a16="http://schemas.microsoft.com/office/drawing/2014/main" id="{C125C519-FD81-834F-956F-DC00167FB17E}"/>
              </a:ext>
            </a:extLst>
          </p:cNvPr>
          <p:cNvSpPr txBox="1">
            <a:spLocks/>
          </p:cNvSpPr>
          <p:nvPr/>
        </p:nvSpPr>
        <p:spPr>
          <a:xfrm>
            <a:off x="384006" y="400523"/>
            <a:ext cx="8534400"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dirty="0"/>
          </a:p>
        </p:txBody>
      </p:sp>
      <p:sp>
        <p:nvSpPr>
          <p:cNvPr id="18" name="Title 1">
            <a:extLst>
              <a:ext uri="{FF2B5EF4-FFF2-40B4-BE49-F238E27FC236}">
                <a16:creationId xmlns:a16="http://schemas.microsoft.com/office/drawing/2014/main" id="{3735C29D-B617-BC7B-361C-77DB1C45DF3D}"/>
              </a:ext>
            </a:extLst>
          </p:cNvPr>
          <p:cNvSpPr txBox="1">
            <a:spLocks/>
          </p:cNvSpPr>
          <p:nvPr/>
        </p:nvSpPr>
        <p:spPr>
          <a:xfrm>
            <a:off x="384006" y="400522"/>
            <a:ext cx="8534400"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dirty="0"/>
          </a:p>
        </p:txBody>
      </p:sp>
      <p:sp>
        <p:nvSpPr>
          <p:cNvPr id="3" name="TextBox 2">
            <a:extLst>
              <a:ext uri="{FF2B5EF4-FFF2-40B4-BE49-F238E27FC236}">
                <a16:creationId xmlns:a16="http://schemas.microsoft.com/office/drawing/2014/main" id="{D9A0E4EA-BD37-D704-CE7F-F972CF62F705}"/>
              </a:ext>
            </a:extLst>
          </p:cNvPr>
          <p:cNvSpPr txBox="1"/>
          <p:nvPr/>
        </p:nvSpPr>
        <p:spPr>
          <a:xfrm>
            <a:off x="5581291" y="7116792"/>
            <a:ext cx="69011" cy="2242868"/>
          </a:xfrm>
          <a:prstGeom prst="rect">
            <a:avLst/>
          </a:prstGeom>
          <a:noFill/>
        </p:spPr>
        <p:txBody>
          <a:bodyPr wrap="square" rtlCol="0">
            <a:spAutoFit/>
          </a:bodyPr>
          <a:lstStyle/>
          <a:p>
            <a:endParaRPr lang="en-IN" dirty="0"/>
          </a:p>
        </p:txBody>
      </p:sp>
      <p:pic>
        <p:nvPicPr>
          <p:cNvPr id="9" name="Picture 8">
            <a:extLst>
              <a:ext uri="{FF2B5EF4-FFF2-40B4-BE49-F238E27FC236}">
                <a16:creationId xmlns:a16="http://schemas.microsoft.com/office/drawing/2014/main" id="{AE51BCCD-681C-C986-60AA-A7BD2C4F58AA}"/>
              </a:ext>
            </a:extLst>
          </p:cNvPr>
          <p:cNvPicPr>
            <a:picLocks noChangeAspect="1"/>
          </p:cNvPicPr>
          <p:nvPr/>
        </p:nvPicPr>
        <p:blipFill rotWithShape="1">
          <a:blip r:embed="rId2"/>
          <a:srcRect l="5552" t="23681" r="55441" b="40084"/>
          <a:stretch/>
        </p:blipFill>
        <p:spPr>
          <a:xfrm>
            <a:off x="5965090" y="1341525"/>
            <a:ext cx="6071399" cy="43579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10" name="Group 9">
            <a:extLst>
              <a:ext uri="{FF2B5EF4-FFF2-40B4-BE49-F238E27FC236}">
                <a16:creationId xmlns:a16="http://schemas.microsoft.com/office/drawing/2014/main" id="{2FEFC285-0539-A2D9-EDA5-478869AF8A27}"/>
              </a:ext>
            </a:extLst>
          </p:cNvPr>
          <p:cNvGrpSpPr/>
          <p:nvPr/>
        </p:nvGrpSpPr>
        <p:grpSpPr>
          <a:xfrm>
            <a:off x="477497" y="1783390"/>
            <a:ext cx="5080569" cy="841267"/>
            <a:chOff x="2251681" y="783771"/>
            <a:chExt cx="7688625" cy="1161946"/>
          </a:xfrm>
        </p:grpSpPr>
        <p:sp>
          <p:nvSpPr>
            <p:cNvPr id="11" name="Rectangle 10">
              <a:extLst>
                <a:ext uri="{FF2B5EF4-FFF2-40B4-BE49-F238E27FC236}">
                  <a16:creationId xmlns:a16="http://schemas.microsoft.com/office/drawing/2014/main" id="{FD0C2EDA-30DC-0995-0659-A274E02E1F24}"/>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9EE88C2-F73C-BE75-5FA0-1F46AEC480CC}"/>
                </a:ext>
              </a:extLst>
            </p:cNvPr>
            <p:cNvGrpSpPr/>
            <p:nvPr/>
          </p:nvGrpSpPr>
          <p:grpSpPr>
            <a:xfrm>
              <a:off x="2251693" y="783771"/>
              <a:ext cx="7688613" cy="1045029"/>
              <a:chOff x="2251693" y="783771"/>
              <a:chExt cx="7688613" cy="1045029"/>
            </a:xfrm>
          </p:grpSpPr>
          <p:sp>
            <p:nvSpPr>
              <p:cNvPr id="13" name="Rectangle 12">
                <a:extLst>
                  <a:ext uri="{FF2B5EF4-FFF2-40B4-BE49-F238E27FC236}">
                    <a16:creationId xmlns:a16="http://schemas.microsoft.com/office/drawing/2014/main" id="{4744F002-8333-B82D-B368-275704A8F153}"/>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FCDA5FC0-96DB-D641-B8BA-613C78320CF7}"/>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0AD717A-828E-7EA7-ED02-3374C7B5519E}"/>
                  </a:ext>
                </a:extLst>
              </p:cNvPr>
              <p:cNvSpPr txBox="1"/>
              <p:nvPr/>
            </p:nvSpPr>
            <p:spPr>
              <a:xfrm>
                <a:off x="2922975" y="1041409"/>
                <a:ext cx="900115" cy="461665"/>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01</a:t>
                </a:r>
              </a:p>
            </p:txBody>
          </p:sp>
          <p:cxnSp>
            <p:nvCxnSpPr>
              <p:cNvPr id="16" name="Straight Connector 15">
                <a:extLst>
                  <a:ext uri="{FF2B5EF4-FFF2-40B4-BE49-F238E27FC236}">
                    <a16:creationId xmlns:a16="http://schemas.microsoft.com/office/drawing/2014/main" id="{DB8FD679-0A75-3910-6BB8-93D39F627D9B}"/>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8C90DCD-F188-B379-14F3-FFAB82390E44}"/>
                  </a:ext>
                </a:extLst>
              </p:cNvPr>
              <p:cNvSpPr txBox="1"/>
              <p:nvPr/>
            </p:nvSpPr>
            <p:spPr>
              <a:xfrm>
                <a:off x="3941680" y="1028300"/>
                <a:ext cx="5959823" cy="765174"/>
              </a:xfrm>
              <a:prstGeom prst="rect">
                <a:avLst/>
              </a:prstGeom>
              <a:noFill/>
            </p:spPr>
            <p:txBody>
              <a:bodyPr wrap="square" rtlCol="0">
                <a:spAutoFit/>
              </a:bodyPr>
              <a:lstStyle/>
              <a:p>
                <a:r>
                  <a:rPr lang="en-US" sz="1000" b="1" dirty="0"/>
                  <a:t>In the chart, there is an organization with no performance score. This contrasts with DaVita and Fresenius Medical Care, which have scores of 119 and 118, respectively. </a:t>
                </a:r>
              </a:p>
            </p:txBody>
          </p:sp>
        </p:grpSp>
      </p:grpSp>
      <p:grpSp>
        <p:nvGrpSpPr>
          <p:cNvPr id="21" name="Group 20">
            <a:extLst>
              <a:ext uri="{FF2B5EF4-FFF2-40B4-BE49-F238E27FC236}">
                <a16:creationId xmlns:a16="http://schemas.microsoft.com/office/drawing/2014/main" id="{CAE6A3FE-207C-E468-50F2-313C52414BFA}"/>
              </a:ext>
            </a:extLst>
          </p:cNvPr>
          <p:cNvGrpSpPr/>
          <p:nvPr/>
        </p:nvGrpSpPr>
        <p:grpSpPr>
          <a:xfrm>
            <a:off x="444012" y="4811360"/>
            <a:ext cx="5137279" cy="888120"/>
            <a:chOff x="2251681" y="792648"/>
            <a:chExt cx="7772842" cy="1153069"/>
          </a:xfrm>
        </p:grpSpPr>
        <p:sp>
          <p:nvSpPr>
            <p:cNvPr id="22" name="Rectangle 21">
              <a:extLst>
                <a:ext uri="{FF2B5EF4-FFF2-40B4-BE49-F238E27FC236}">
                  <a16:creationId xmlns:a16="http://schemas.microsoft.com/office/drawing/2014/main" id="{58736982-3720-1B12-EC3B-A83EA08557C6}"/>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E454941E-92C7-DBA6-EC3C-3648D39E407A}"/>
                </a:ext>
              </a:extLst>
            </p:cNvPr>
            <p:cNvGrpSpPr/>
            <p:nvPr/>
          </p:nvGrpSpPr>
          <p:grpSpPr>
            <a:xfrm>
              <a:off x="2251681" y="792648"/>
              <a:ext cx="7772842" cy="1045029"/>
              <a:chOff x="2251681" y="792648"/>
              <a:chExt cx="7772842" cy="1045029"/>
            </a:xfrm>
          </p:grpSpPr>
          <p:sp>
            <p:nvSpPr>
              <p:cNvPr id="24" name="Rectangle 23">
                <a:extLst>
                  <a:ext uri="{FF2B5EF4-FFF2-40B4-BE49-F238E27FC236}">
                    <a16:creationId xmlns:a16="http://schemas.microsoft.com/office/drawing/2014/main" id="{B0DCAD03-728F-0C33-CA84-BBCF3D608807}"/>
                  </a:ext>
                </a:extLst>
              </p:cNvPr>
              <p:cNvSpPr/>
              <p:nvPr/>
            </p:nvSpPr>
            <p:spPr>
              <a:xfrm>
                <a:off x="2251681" y="792648"/>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DFA90E3-8F22-6275-6707-FA53D6FA70F7}"/>
                  </a:ext>
                </a:extLst>
              </p:cNvPr>
              <p:cNvSpPr/>
              <p:nvPr/>
            </p:nvSpPr>
            <p:spPr>
              <a:xfrm>
                <a:off x="2261916" y="792648"/>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70CCF446-84A0-075E-D94A-3196C320D38B}"/>
                  </a:ext>
                </a:extLst>
              </p:cNvPr>
              <p:cNvSpPr txBox="1"/>
              <p:nvPr/>
            </p:nvSpPr>
            <p:spPr>
              <a:xfrm>
                <a:off x="2922975" y="1041408"/>
                <a:ext cx="900115" cy="599391"/>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04</a:t>
                </a:r>
              </a:p>
            </p:txBody>
          </p:sp>
          <p:cxnSp>
            <p:nvCxnSpPr>
              <p:cNvPr id="27" name="Straight Connector 26">
                <a:extLst>
                  <a:ext uri="{FF2B5EF4-FFF2-40B4-BE49-F238E27FC236}">
                    <a16:creationId xmlns:a16="http://schemas.microsoft.com/office/drawing/2014/main" id="{6BFD7440-5B97-E551-6C3D-C076CCFC0C73}"/>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833C69DA-8344-08B4-5ACA-15F71C61EA57}"/>
                  </a:ext>
                </a:extLst>
              </p:cNvPr>
              <p:cNvSpPr txBox="1"/>
              <p:nvPr/>
            </p:nvSpPr>
            <p:spPr>
              <a:xfrm>
                <a:off x="4018677" y="1045670"/>
                <a:ext cx="6005846" cy="719270"/>
              </a:xfrm>
              <a:prstGeom prst="rect">
                <a:avLst/>
              </a:prstGeom>
              <a:noFill/>
            </p:spPr>
            <p:txBody>
              <a:bodyPr wrap="square" rtlCol="0">
                <a:spAutoFit/>
              </a:bodyPr>
              <a:lstStyle/>
              <a:p>
                <a:r>
                  <a:rPr lang="en-US" sz="1000" b="1" dirty="0"/>
                  <a:t>This may be due to a variety of factors, such as the size of the organization, the industry in which it operates, or the specific criteria used to calculate the score.</a:t>
                </a:r>
              </a:p>
            </p:txBody>
          </p:sp>
        </p:grpSp>
      </p:grpSp>
      <p:grpSp>
        <p:nvGrpSpPr>
          <p:cNvPr id="29" name="Group 28">
            <a:extLst>
              <a:ext uri="{FF2B5EF4-FFF2-40B4-BE49-F238E27FC236}">
                <a16:creationId xmlns:a16="http://schemas.microsoft.com/office/drawing/2014/main" id="{075369FA-C882-D32A-4514-451DB3E1A0C9}"/>
              </a:ext>
            </a:extLst>
          </p:cNvPr>
          <p:cNvGrpSpPr/>
          <p:nvPr/>
        </p:nvGrpSpPr>
        <p:grpSpPr>
          <a:xfrm>
            <a:off x="477520" y="2742609"/>
            <a:ext cx="5080561" cy="904921"/>
            <a:chOff x="2251681" y="783771"/>
            <a:chExt cx="7688625" cy="1161946"/>
          </a:xfrm>
        </p:grpSpPr>
        <p:sp>
          <p:nvSpPr>
            <p:cNvPr id="30" name="Rectangle 29">
              <a:extLst>
                <a:ext uri="{FF2B5EF4-FFF2-40B4-BE49-F238E27FC236}">
                  <a16:creationId xmlns:a16="http://schemas.microsoft.com/office/drawing/2014/main" id="{143F6A1A-E5A9-2D41-BB54-0A02CCEE4A2A}"/>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786F9A56-6B70-F2DF-22EB-D6F75EB29268}"/>
                </a:ext>
              </a:extLst>
            </p:cNvPr>
            <p:cNvGrpSpPr/>
            <p:nvPr/>
          </p:nvGrpSpPr>
          <p:grpSpPr>
            <a:xfrm>
              <a:off x="2251693" y="783771"/>
              <a:ext cx="7688613" cy="1045029"/>
              <a:chOff x="2251693" y="783771"/>
              <a:chExt cx="7688613" cy="1045029"/>
            </a:xfrm>
          </p:grpSpPr>
          <p:sp>
            <p:nvSpPr>
              <p:cNvPr id="32" name="Rectangle 31">
                <a:extLst>
                  <a:ext uri="{FF2B5EF4-FFF2-40B4-BE49-F238E27FC236}">
                    <a16:creationId xmlns:a16="http://schemas.microsoft.com/office/drawing/2014/main" id="{EB27D838-1032-34E8-5F58-6DCD052E7C45}"/>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5228DFDE-8889-D75B-45E0-9DC2656A08E0}"/>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A598B648-9E4F-3BA6-0A73-24502A0F87F0}"/>
                  </a:ext>
                </a:extLst>
              </p:cNvPr>
              <p:cNvSpPr txBox="1"/>
              <p:nvPr/>
            </p:nvSpPr>
            <p:spPr>
              <a:xfrm>
                <a:off x="2922975" y="1041409"/>
                <a:ext cx="900114" cy="592792"/>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02</a:t>
                </a:r>
              </a:p>
            </p:txBody>
          </p:sp>
          <p:cxnSp>
            <p:nvCxnSpPr>
              <p:cNvPr id="35" name="Straight Connector 34">
                <a:extLst>
                  <a:ext uri="{FF2B5EF4-FFF2-40B4-BE49-F238E27FC236}">
                    <a16:creationId xmlns:a16="http://schemas.microsoft.com/office/drawing/2014/main" id="{C27CA260-DABE-046D-3724-3050906FE623}"/>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18CAE747-3C57-9581-4DAD-25E8B7784335}"/>
                  </a:ext>
                </a:extLst>
              </p:cNvPr>
              <p:cNvSpPr txBox="1"/>
              <p:nvPr/>
            </p:nvSpPr>
            <p:spPr>
              <a:xfrm>
                <a:off x="4033953" y="1084399"/>
                <a:ext cx="5822395" cy="533512"/>
              </a:xfrm>
              <a:prstGeom prst="rect">
                <a:avLst/>
              </a:prstGeom>
              <a:noFill/>
            </p:spPr>
            <p:txBody>
              <a:bodyPr wrap="square" rtlCol="0">
                <a:spAutoFit/>
              </a:bodyPr>
              <a:lstStyle/>
              <a:p>
                <a:r>
                  <a:rPr lang="en-US" sz="1050" b="1" dirty="0"/>
                  <a:t>The organization labeled "No Score" does not have a specific performance rating.</a:t>
                </a:r>
              </a:p>
            </p:txBody>
          </p:sp>
        </p:grpSp>
      </p:grpSp>
      <p:grpSp>
        <p:nvGrpSpPr>
          <p:cNvPr id="39" name="Group 38">
            <a:extLst>
              <a:ext uri="{FF2B5EF4-FFF2-40B4-BE49-F238E27FC236}">
                <a16:creationId xmlns:a16="http://schemas.microsoft.com/office/drawing/2014/main" id="{28898F48-2310-8597-84AD-492E72C5BD4A}"/>
              </a:ext>
            </a:extLst>
          </p:cNvPr>
          <p:cNvGrpSpPr/>
          <p:nvPr/>
        </p:nvGrpSpPr>
        <p:grpSpPr>
          <a:xfrm>
            <a:off x="463127" y="3767689"/>
            <a:ext cx="5078065" cy="843595"/>
            <a:chOff x="2251681" y="783771"/>
            <a:chExt cx="7688625" cy="1161946"/>
          </a:xfrm>
        </p:grpSpPr>
        <p:sp>
          <p:nvSpPr>
            <p:cNvPr id="40" name="Rectangle 39">
              <a:extLst>
                <a:ext uri="{FF2B5EF4-FFF2-40B4-BE49-F238E27FC236}">
                  <a16:creationId xmlns:a16="http://schemas.microsoft.com/office/drawing/2014/main" id="{0CD415A6-077C-D6DE-9B9D-49EE1D289164}"/>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318FB56A-A06B-B7C4-8AF1-978D546906C8}"/>
                </a:ext>
              </a:extLst>
            </p:cNvPr>
            <p:cNvGrpSpPr/>
            <p:nvPr/>
          </p:nvGrpSpPr>
          <p:grpSpPr>
            <a:xfrm>
              <a:off x="2251693" y="783771"/>
              <a:ext cx="7688613" cy="1045029"/>
              <a:chOff x="2251693" y="783771"/>
              <a:chExt cx="7688613" cy="1045029"/>
            </a:xfrm>
          </p:grpSpPr>
          <p:sp>
            <p:nvSpPr>
              <p:cNvPr id="42" name="Rectangle 41">
                <a:extLst>
                  <a:ext uri="{FF2B5EF4-FFF2-40B4-BE49-F238E27FC236}">
                    <a16:creationId xmlns:a16="http://schemas.microsoft.com/office/drawing/2014/main" id="{30DA9DB5-B9CF-7153-DE16-D9AA82201152}"/>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37DBF3B9-52CF-99CF-4C98-A6C8D90AB0F4}"/>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D5F681C1-BAEB-7A4B-674C-8DE50CEF93BE}"/>
                  </a:ext>
                </a:extLst>
              </p:cNvPr>
              <p:cNvSpPr txBox="1"/>
              <p:nvPr/>
            </p:nvSpPr>
            <p:spPr>
              <a:xfrm>
                <a:off x="2922975" y="1041409"/>
                <a:ext cx="900115" cy="635885"/>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03</a:t>
                </a:r>
              </a:p>
            </p:txBody>
          </p:sp>
          <p:cxnSp>
            <p:nvCxnSpPr>
              <p:cNvPr id="45" name="Straight Connector 44">
                <a:extLst>
                  <a:ext uri="{FF2B5EF4-FFF2-40B4-BE49-F238E27FC236}">
                    <a16:creationId xmlns:a16="http://schemas.microsoft.com/office/drawing/2014/main" id="{99B66067-D42C-503E-33A2-AA42CB977A27}"/>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ED4C7665-1517-5C68-F1D9-A5DBBE23EA9D}"/>
                  </a:ext>
                </a:extLst>
              </p:cNvPr>
              <p:cNvSpPr txBox="1"/>
              <p:nvPr/>
            </p:nvSpPr>
            <p:spPr>
              <a:xfrm>
                <a:off x="3852189" y="1032532"/>
                <a:ext cx="6005847" cy="276999"/>
              </a:xfrm>
              <a:prstGeom prst="rect">
                <a:avLst/>
              </a:prstGeom>
              <a:noFill/>
            </p:spPr>
            <p:txBody>
              <a:bodyPr wrap="square" rtlCol="0">
                <a:spAutoFit/>
              </a:bodyPr>
              <a:lstStyle/>
              <a:p>
                <a:endParaRPr lang="en-US" sz="1200" b="1" dirty="0"/>
              </a:p>
            </p:txBody>
          </p:sp>
        </p:grpSp>
      </p:grpSp>
      <p:sp>
        <p:nvSpPr>
          <p:cNvPr id="50" name="TextBox 49">
            <a:extLst>
              <a:ext uri="{FF2B5EF4-FFF2-40B4-BE49-F238E27FC236}">
                <a16:creationId xmlns:a16="http://schemas.microsoft.com/office/drawing/2014/main" id="{857B4350-DA79-DD2E-488C-0602ED5D1A33}"/>
              </a:ext>
            </a:extLst>
          </p:cNvPr>
          <p:cNvSpPr txBox="1"/>
          <p:nvPr/>
        </p:nvSpPr>
        <p:spPr>
          <a:xfrm>
            <a:off x="1486654" y="3915723"/>
            <a:ext cx="4071427" cy="553998"/>
          </a:xfrm>
          <a:prstGeom prst="rect">
            <a:avLst/>
          </a:prstGeom>
          <a:noFill/>
        </p:spPr>
        <p:txBody>
          <a:bodyPr wrap="square">
            <a:spAutoFit/>
          </a:bodyPr>
          <a:lstStyle/>
          <a:p>
            <a:r>
              <a:rPr lang="en-US" sz="1000" b="1" dirty="0"/>
              <a:t>This may be due to a variety of factors, such as the size of the organization, the industry in which it operates, or the specific criteria used to calculate the score.</a:t>
            </a:r>
          </a:p>
        </p:txBody>
      </p:sp>
      <p:pic>
        <p:nvPicPr>
          <p:cNvPr id="77" name="Graphic 76" descr="Lightbulb">
            <a:extLst>
              <a:ext uri="{FF2B5EF4-FFF2-40B4-BE49-F238E27FC236}">
                <a16:creationId xmlns:a16="http://schemas.microsoft.com/office/drawing/2014/main" id="{7B440989-231D-E992-97E9-311860E959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88963" y="2037902"/>
            <a:ext cx="457200" cy="457200"/>
          </a:xfrm>
          <a:prstGeom prst="rect">
            <a:avLst/>
          </a:prstGeom>
        </p:spPr>
      </p:pic>
      <p:pic>
        <p:nvPicPr>
          <p:cNvPr id="78" name="Graphic 77" descr="Lightbulb">
            <a:extLst>
              <a:ext uri="{FF2B5EF4-FFF2-40B4-BE49-F238E27FC236}">
                <a16:creationId xmlns:a16="http://schemas.microsoft.com/office/drawing/2014/main" id="{5B7EA4AD-CD85-41AE-C350-8D1AC156E9F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59083" y="3006261"/>
            <a:ext cx="457200" cy="457200"/>
          </a:xfrm>
          <a:prstGeom prst="rect">
            <a:avLst/>
          </a:prstGeom>
        </p:spPr>
      </p:pic>
      <p:pic>
        <p:nvPicPr>
          <p:cNvPr id="79" name="Graphic 78" descr="Lightbulb">
            <a:extLst>
              <a:ext uri="{FF2B5EF4-FFF2-40B4-BE49-F238E27FC236}">
                <a16:creationId xmlns:a16="http://schemas.microsoft.com/office/drawing/2014/main" id="{7EA69B0A-C170-BEF0-C1CA-D4E62552942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74389" y="4005657"/>
            <a:ext cx="457200" cy="457200"/>
          </a:xfrm>
          <a:prstGeom prst="rect">
            <a:avLst/>
          </a:prstGeom>
        </p:spPr>
      </p:pic>
      <p:pic>
        <p:nvPicPr>
          <p:cNvPr id="80" name="Graphic 79" descr="Lightbulb">
            <a:extLst>
              <a:ext uri="{FF2B5EF4-FFF2-40B4-BE49-F238E27FC236}">
                <a16:creationId xmlns:a16="http://schemas.microsoft.com/office/drawing/2014/main" id="{10454F20-FAE3-529F-F529-F374568043F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31974" y="5026820"/>
            <a:ext cx="457200" cy="457200"/>
          </a:xfrm>
          <a:prstGeom prst="rect">
            <a:avLst/>
          </a:prstGeom>
        </p:spPr>
      </p:pic>
    </p:spTree>
    <p:extLst>
      <p:ext uri="{BB962C8B-B14F-4D97-AF65-F5344CB8AC3E}">
        <p14:creationId xmlns:p14="http://schemas.microsoft.com/office/powerpoint/2010/main" val="35512563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ppt_x</p:attrName>
                                        </p:attrNameLst>
                                      </p:cBhvr>
                                      <p:tavLst>
                                        <p:tav tm="0">
                                          <p:val>
                                            <p:strVal val="#ppt_x-#ppt_w/2"/>
                                          </p:val>
                                        </p:tav>
                                        <p:tav tm="100000">
                                          <p:val>
                                            <p:strVal val="#ppt_x"/>
                                          </p:val>
                                        </p:tav>
                                      </p:tavLst>
                                    </p:anim>
                                    <p:anim calcmode="lin" valueType="num">
                                      <p:cBhvr>
                                        <p:cTn id="8" dur="500" fill="hold"/>
                                        <p:tgtEl>
                                          <p:spTgt spid="10"/>
                                        </p:tgtEl>
                                        <p:attrNameLst>
                                          <p:attrName>ppt_y</p:attrName>
                                        </p:attrNameLst>
                                      </p:cBhvr>
                                      <p:tavLst>
                                        <p:tav tm="0">
                                          <p:val>
                                            <p:strVal val="#ppt_y"/>
                                          </p:val>
                                        </p:tav>
                                        <p:tav tm="100000">
                                          <p:val>
                                            <p:strVal val="#ppt_y"/>
                                          </p:val>
                                        </p:tav>
                                      </p:tavLst>
                                    </p:anim>
                                    <p:anim calcmode="lin" valueType="num">
                                      <p:cBhvr>
                                        <p:cTn id="9" dur="500" fill="hold"/>
                                        <p:tgtEl>
                                          <p:spTgt spid="10"/>
                                        </p:tgtEl>
                                        <p:attrNameLst>
                                          <p:attrName>ppt_w</p:attrName>
                                        </p:attrNameLst>
                                      </p:cBhvr>
                                      <p:tavLst>
                                        <p:tav tm="0">
                                          <p:val>
                                            <p:fltVal val="0"/>
                                          </p:val>
                                        </p:tav>
                                        <p:tav tm="100000">
                                          <p:val>
                                            <p:strVal val="#ppt_w"/>
                                          </p:val>
                                        </p:tav>
                                      </p:tavLst>
                                    </p:anim>
                                    <p:anim calcmode="lin" valueType="num">
                                      <p:cBhvr>
                                        <p:cTn id="10" dur="500" fill="hold"/>
                                        <p:tgtEl>
                                          <p:spTgt spid="10"/>
                                        </p:tgtEl>
                                        <p:attrNameLst>
                                          <p:attrName>ppt_h</p:attrName>
                                        </p:attrNameLst>
                                      </p:cBhvr>
                                      <p:tavLst>
                                        <p:tav tm="0">
                                          <p:val>
                                            <p:strVal val="#ppt_h"/>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17" presetClass="entr" presetSubtype="8"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p:cTn id="15" dur="500" fill="hold"/>
                                        <p:tgtEl>
                                          <p:spTgt spid="21"/>
                                        </p:tgtEl>
                                        <p:attrNameLst>
                                          <p:attrName>ppt_x</p:attrName>
                                        </p:attrNameLst>
                                      </p:cBhvr>
                                      <p:tavLst>
                                        <p:tav tm="0">
                                          <p:val>
                                            <p:strVal val="#ppt_x-#ppt_w/2"/>
                                          </p:val>
                                        </p:tav>
                                        <p:tav tm="100000">
                                          <p:val>
                                            <p:strVal val="#ppt_x"/>
                                          </p:val>
                                        </p:tav>
                                      </p:tavLst>
                                    </p:anim>
                                    <p:anim calcmode="lin" valueType="num">
                                      <p:cBhvr>
                                        <p:cTn id="16" dur="500" fill="hold"/>
                                        <p:tgtEl>
                                          <p:spTgt spid="21"/>
                                        </p:tgtEl>
                                        <p:attrNameLst>
                                          <p:attrName>ppt_y</p:attrName>
                                        </p:attrNameLst>
                                      </p:cBhvr>
                                      <p:tavLst>
                                        <p:tav tm="0">
                                          <p:val>
                                            <p:strVal val="#ppt_y"/>
                                          </p:val>
                                        </p:tav>
                                        <p:tav tm="100000">
                                          <p:val>
                                            <p:strVal val="#ppt_y"/>
                                          </p:val>
                                        </p:tav>
                                      </p:tavLst>
                                    </p:anim>
                                    <p:anim calcmode="lin" valueType="num">
                                      <p:cBhvr>
                                        <p:cTn id="17" dur="500" fill="hold"/>
                                        <p:tgtEl>
                                          <p:spTgt spid="21"/>
                                        </p:tgtEl>
                                        <p:attrNameLst>
                                          <p:attrName>ppt_w</p:attrName>
                                        </p:attrNameLst>
                                      </p:cBhvr>
                                      <p:tavLst>
                                        <p:tav tm="0">
                                          <p:val>
                                            <p:fltVal val="0"/>
                                          </p:val>
                                        </p:tav>
                                        <p:tav tm="100000">
                                          <p:val>
                                            <p:strVal val="#ppt_w"/>
                                          </p:val>
                                        </p:tav>
                                      </p:tavLst>
                                    </p:anim>
                                    <p:anim calcmode="lin" valueType="num">
                                      <p:cBhvr>
                                        <p:cTn id="18" dur="500" fill="hold"/>
                                        <p:tgtEl>
                                          <p:spTgt spid="21"/>
                                        </p:tgtEl>
                                        <p:attrNameLst>
                                          <p:attrName>ppt_h</p:attrName>
                                        </p:attrNameLst>
                                      </p:cBhvr>
                                      <p:tavLst>
                                        <p:tav tm="0">
                                          <p:val>
                                            <p:strVal val="#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17" presetClass="entr" presetSubtype="8"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fill="hold"/>
                                        <p:tgtEl>
                                          <p:spTgt spid="29"/>
                                        </p:tgtEl>
                                        <p:attrNameLst>
                                          <p:attrName>ppt_x</p:attrName>
                                        </p:attrNameLst>
                                      </p:cBhvr>
                                      <p:tavLst>
                                        <p:tav tm="0">
                                          <p:val>
                                            <p:strVal val="#ppt_x-#ppt_w/2"/>
                                          </p:val>
                                        </p:tav>
                                        <p:tav tm="100000">
                                          <p:val>
                                            <p:strVal val="#ppt_x"/>
                                          </p:val>
                                        </p:tav>
                                      </p:tavLst>
                                    </p:anim>
                                    <p:anim calcmode="lin" valueType="num">
                                      <p:cBhvr>
                                        <p:cTn id="24" dur="500" fill="hold"/>
                                        <p:tgtEl>
                                          <p:spTgt spid="29"/>
                                        </p:tgtEl>
                                        <p:attrNameLst>
                                          <p:attrName>ppt_y</p:attrName>
                                        </p:attrNameLst>
                                      </p:cBhvr>
                                      <p:tavLst>
                                        <p:tav tm="0">
                                          <p:val>
                                            <p:strVal val="#ppt_y"/>
                                          </p:val>
                                        </p:tav>
                                        <p:tav tm="100000">
                                          <p:val>
                                            <p:strVal val="#ppt_y"/>
                                          </p:val>
                                        </p:tav>
                                      </p:tavLst>
                                    </p:anim>
                                    <p:anim calcmode="lin" valueType="num">
                                      <p:cBhvr>
                                        <p:cTn id="25" dur="500" fill="hold"/>
                                        <p:tgtEl>
                                          <p:spTgt spid="29"/>
                                        </p:tgtEl>
                                        <p:attrNameLst>
                                          <p:attrName>ppt_w</p:attrName>
                                        </p:attrNameLst>
                                      </p:cBhvr>
                                      <p:tavLst>
                                        <p:tav tm="0">
                                          <p:val>
                                            <p:fltVal val="0"/>
                                          </p:val>
                                        </p:tav>
                                        <p:tav tm="100000">
                                          <p:val>
                                            <p:strVal val="#ppt_w"/>
                                          </p:val>
                                        </p:tav>
                                      </p:tavLst>
                                    </p:anim>
                                    <p:anim calcmode="lin" valueType="num">
                                      <p:cBhvr>
                                        <p:cTn id="26" dur="500" fill="hold"/>
                                        <p:tgtEl>
                                          <p:spTgt spid="29"/>
                                        </p:tgtEl>
                                        <p:attrNameLst>
                                          <p:attrName>ppt_h</p:attrName>
                                        </p:attrNameLst>
                                      </p:cBhvr>
                                      <p:tavLst>
                                        <p:tav tm="0">
                                          <p:val>
                                            <p:strVal val="#ppt_h"/>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17" presetClass="entr" presetSubtype="8" fill="hold" nodeType="clickEffect">
                                  <p:stCondLst>
                                    <p:cond delay="0"/>
                                  </p:stCondLst>
                                  <p:childTnLst>
                                    <p:set>
                                      <p:cBhvr>
                                        <p:cTn id="30" dur="1" fill="hold">
                                          <p:stCondLst>
                                            <p:cond delay="0"/>
                                          </p:stCondLst>
                                        </p:cTn>
                                        <p:tgtEl>
                                          <p:spTgt spid="39"/>
                                        </p:tgtEl>
                                        <p:attrNameLst>
                                          <p:attrName>style.visibility</p:attrName>
                                        </p:attrNameLst>
                                      </p:cBhvr>
                                      <p:to>
                                        <p:strVal val="visible"/>
                                      </p:to>
                                    </p:set>
                                    <p:anim calcmode="lin" valueType="num">
                                      <p:cBhvr>
                                        <p:cTn id="31" dur="500" fill="hold"/>
                                        <p:tgtEl>
                                          <p:spTgt spid="39"/>
                                        </p:tgtEl>
                                        <p:attrNameLst>
                                          <p:attrName>ppt_x</p:attrName>
                                        </p:attrNameLst>
                                      </p:cBhvr>
                                      <p:tavLst>
                                        <p:tav tm="0">
                                          <p:val>
                                            <p:strVal val="#ppt_x-#ppt_w/2"/>
                                          </p:val>
                                        </p:tav>
                                        <p:tav tm="100000">
                                          <p:val>
                                            <p:strVal val="#ppt_x"/>
                                          </p:val>
                                        </p:tav>
                                      </p:tavLst>
                                    </p:anim>
                                    <p:anim calcmode="lin" valueType="num">
                                      <p:cBhvr>
                                        <p:cTn id="32" dur="500" fill="hold"/>
                                        <p:tgtEl>
                                          <p:spTgt spid="39"/>
                                        </p:tgtEl>
                                        <p:attrNameLst>
                                          <p:attrName>ppt_y</p:attrName>
                                        </p:attrNameLst>
                                      </p:cBhvr>
                                      <p:tavLst>
                                        <p:tav tm="0">
                                          <p:val>
                                            <p:strVal val="#ppt_y"/>
                                          </p:val>
                                        </p:tav>
                                        <p:tav tm="100000">
                                          <p:val>
                                            <p:strVal val="#ppt_y"/>
                                          </p:val>
                                        </p:tav>
                                      </p:tavLst>
                                    </p:anim>
                                    <p:anim calcmode="lin" valueType="num">
                                      <p:cBhvr>
                                        <p:cTn id="33" dur="500" fill="hold"/>
                                        <p:tgtEl>
                                          <p:spTgt spid="39"/>
                                        </p:tgtEl>
                                        <p:attrNameLst>
                                          <p:attrName>ppt_w</p:attrName>
                                        </p:attrNameLst>
                                      </p:cBhvr>
                                      <p:tavLst>
                                        <p:tav tm="0">
                                          <p:val>
                                            <p:fltVal val="0"/>
                                          </p:val>
                                        </p:tav>
                                        <p:tav tm="100000">
                                          <p:val>
                                            <p:strVal val="#ppt_w"/>
                                          </p:val>
                                        </p:tav>
                                      </p:tavLst>
                                    </p:anim>
                                    <p:anim calcmode="lin" valueType="num">
                                      <p:cBhvr>
                                        <p:cTn id="34" dur="500" fill="hold"/>
                                        <p:tgtEl>
                                          <p:spTgt spid="3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6A327CB0-7CD3-936E-57DC-ED4E3F11071F}"/>
              </a:ext>
            </a:extLst>
          </p:cNvPr>
          <p:cNvPicPr>
            <a:picLocks noChangeAspect="1"/>
          </p:cNvPicPr>
          <p:nvPr/>
        </p:nvPicPr>
        <p:blipFill rotWithShape="1">
          <a:blip r:embed="rId2"/>
          <a:srcRect l="5922" t="21476" r="65128" b="41765"/>
          <a:stretch/>
        </p:blipFill>
        <p:spPr>
          <a:xfrm>
            <a:off x="6280028" y="1268646"/>
            <a:ext cx="5775123" cy="432070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6" name="Group 5">
            <a:extLst>
              <a:ext uri="{FF2B5EF4-FFF2-40B4-BE49-F238E27FC236}">
                <a16:creationId xmlns:a16="http://schemas.microsoft.com/office/drawing/2014/main" id="{459C254E-CF63-42D8-35B9-2B2FF675390E}"/>
              </a:ext>
            </a:extLst>
          </p:cNvPr>
          <p:cNvGrpSpPr/>
          <p:nvPr/>
        </p:nvGrpSpPr>
        <p:grpSpPr>
          <a:xfrm>
            <a:off x="388654" y="1427134"/>
            <a:ext cx="5659936" cy="1039418"/>
            <a:chOff x="2251681" y="783771"/>
            <a:chExt cx="7688625" cy="1161946"/>
          </a:xfrm>
        </p:grpSpPr>
        <p:sp>
          <p:nvSpPr>
            <p:cNvPr id="7" name="Rectangle 6">
              <a:extLst>
                <a:ext uri="{FF2B5EF4-FFF2-40B4-BE49-F238E27FC236}">
                  <a16:creationId xmlns:a16="http://schemas.microsoft.com/office/drawing/2014/main" id="{D91C228D-78B0-037E-24CB-B467A3E309E4}"/>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A898243B-97EB-ECB0-D4F5-E4274CD05BE6}"/>
                </a:ext>
              </a:extLst>
            </p:cNvPr>
            <p:cNvGrpSpPr/>
            <p:nvPr/>
          </p:nvGrpSpPr>
          <p:grpSpPr>
            <a:xfrm>
              <a:off x="2251693" y="783771"/>
              <a:ext cx="7688613" cy="1045029"/>
              <a:chOff x="2251693" y="783771"/>
              <a:chExt cx="7688613" cy="1045029"/>
            </a:xfrm>
          </p:grpSpPr>
          <p:sp>
            <p:nvSpPr>
              <p:cNvPr id="9" name="Rectangle 8">
                <a:extLst>
                  <a:ext uri="{FF2B5EF4-FFF2-40B4-BE49-F238E27FC236}">
                    <a16:creationId xmlns:a16="http://schemas.microsoft.com/office/drawing/2014/main" id="{0C7A463A-1166-FBBD-B3CC-C1B685E8347F}"/>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416E11E-9FFE-6790-AB19-2ED8433F446A}"/>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390652A-6E6E-217B-94D0-F9F9499C5B1D}"/>
                  </a:ext>
                </a:extLst>
              </p:cNvPr>
              <p:cNvSpPr txBox="1"/>
              <p:nvPr/>
            </p:nvSpPr>
            <p:spPr>
              <a:xfrm>
                <a:off x="2922975" y="1041409"/>
                <a:ext cx="900115" cy="461665"/>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01</a:t>
                </a:r>
              </a:p>
            </p:txBody>
          </p:sp>
          <p:cxnSp>
            <p:nvCxnSpPr>
              <p:cNvPr id="14" name="Straight Connector 13">
                <a:extLst>
                  <a:ext uri="{FF2B5EF4-FFF2-40B4-BE49-F238E27FC236}">
                    <a16:creationId xmlns:a16="http://schemas.microsoft.com/office/drawing/2014/main" id="{7BBB64F1-DA97-6B72-C5E6-A15BB089A9E6}"/>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7586F7C-2059-7035-4EDE-4A20D216465A}"/>
                  </a:ext>
                </a:extLst>
              </p:cNvPr>
              <p:cNvSpPr txBox="1"/>
              <p:nvPr/>
            </p:nvSpPr>
            <p:spPr>
              <a:xfrm>
                <a:off x="3941680" y="1028300"/>
                <a:ext cx="5959822" cy="516086"/>
              </a:xfrm>
              <a:prstGeom prst="rect">
                <a:avLst/>
              </a:prstGeom>
              <a:noFill/>
            </p:spPr>
            <p:txBody>
              <a:bodyPr wrap="square" rtlCol="0">
                <a:spAutoFit/>
              </a:bodyPr>
              <a:lstStyle/>
              <a:p>
                <a:r>
                  <a:rPr lang="en-US" sz="1200" b="1" dirty="0"/>
                  <a:t>The chart shows the number of dialysis stations that were certified or recertified in each year, from 1970 to 2020.</a:t>
                </a:r>
              </a:p>
            </p:txBody>
          </p:sp>
        </p:grpSp>
      </p:grpSp>
      <p:grpSp>
        <p:nvGrpSpPr>
          <p:cNvPr id="16" name="Group 15">
            <a:extLst>
              <a:ext uri="{FF2B5EF4-FFF2-40B4-BE49-F238E27FC236}">
                <a16:creationId xmlns:a16="http://schemas.microsoft.com/office/drawing/2014/main" id="{77ABE200-EE57-6CFB-A443-8E7E2B8AB32F}"/>
              </a:ext>
            </a:extLst>
          </p:cNvPr>
          <p:cNvGrpSpPr/>
          <p:nvPr/>
        </p:nvGrpSpPr>
        <p:grpSpPr>
          <a:xfrm>
            <a:off x="388654" y="2606729"/>
            <a:ext cx="5659953" cy="1005849"/>
            <a:chOff x="2251681" y="783771"/>
            <a:chExt cx="7688625" cy="1161946"/>
          </a:xfrm>
        </p:grpSpPr>
        <p:sp>
          <p:nvSpPr>
            <p:cNvPr id="17" name="Rectangle 16">
              <a:extLst>
                <a:ext uri="{FF2B5EF4-FFF2-40B4-BE49-F238E27FC236}">
                  <a16:creationId xmlns:a16="http://schemas.microsoft.com/office/drawing/2014/main" id="{220779DF-8D19-9126-A847-6CEE8C13289E}"/>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01D104E3-1BE0-AACD-CF18-0E91D7AB6B35}"/>
                </a:ext>
              </a:extLst>
            </p:cNvPr>
            <p:cNvGrpSpPr/>
            <p:nvPr/>
          </p:nvGrpSpPr>
          <p:grpSpPr>
            <a:xfrm>
              <a:off x="2251693" y="783771"/>
              <a:ext cx="7688613" cy="1062272"/>
              <a:chOff x="2251693" y="783771"/>
              <a:chExt cx="7688613" cy="1062272"/>
            </a:xfrm>
          </p:grpSpPr>
          <p:sp>
            <p:nvSpPr>
              <p:cNvPr id="19" name="Rectangle 18">
                <a:extLst>
                  <a:ext uri="{FF2B5EF4-FFF2-40B4-BE49-F238E27FC236}">
                    <a16:creationId xmlns:a16="http://schemas.microsoft.com/office/drawing/2014/main" id="{FD7A0AE7-7C54-988B-3EEC-49FB218635BB}"/>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756D7D52-4AD4-6E72-5EF1-651C4A8DF00C}"/>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3A6843A-94B1-237A-B5A8-4D0C18669937}"/>
                  </a:ext>
                </a:extLst>
              </p:cNvPr>
              <p:cNvSpPr txBox="1"/>
              <p:nvPr/>
            </p:nvSpPr>
            <p:spPr>
              <a:xfrm>
                <a:off x="2922975" y="1041409"/>
                <a:ext cx="900115" cy="533310"/>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02</a:t>
                </a:r>
              </a:p>
            </p:txBody>
          </p:sp>
          <p:cxnSp>
            <p:nvCxnSpPr>
              <p:cNvPr id="22" name="Straight Connector 21">
                <a:extLst>
                  <a:ext uri="{FF2B5EF4-FFF2-40B4-BE49-F238E27FC236}">
                    <a16:creationId xmlns:a16="http://schemas.microsoft.com/office/drawing/2014/main" id="{F2E1CBF1-F673-EA20-DB00-3CE0C0D3C49D}"/>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A2E5C756-BE72-A437-6BCC-35090092E7DE}"/>
                  </a:ext>
                </a:extLst>
              </p:cNvPr>
              <p:cNvSpPr txBox="1"/>
              <p:nvPr/>
            </p:nvSpPr>
            <p:spPr>
              <a:xfrm>
                <a:off x="3941680" y="1028301"/>
                <a:ext cx="5959823" cy="817742"/>
              </a:xfrm>
              <a:prstGeom prst="rect">
                <a:avLst/>
              </a:prstGeom>
              <a:noFill/>
            </p:spPr>
            <p:txBody>
              <a:bodyPr wrap="square" rtlCol="0">
                <a:spAutoFit/>
              </a:bodyPr>
              <a:lstStyle/>
              <a:p>
                <a:r>
                  <a:rPr lang="en-US" sz="1000" b="1" dirty="0"/>
                  <a:t>The chart shows that the number of dialysis stations has increased steadily over time, from 4053 in 1970 to 5887 as of now. The rate of growth has slowed in recent years, but the number of dialysis stations is still increasing.</a:t>
                </a:r>
              </a:p>
            </p:txBody>
          </p:sp>
        </p:grpSp>
      </p:grpSp>
      <p:grpSp>
        <p:nvGrpSpPr>
          <p:cNvPr id="24" name="Group 23">
            <a:extLst>
              <a:ext uri="{FF2B5EF4-FFF2-40B4-BE49-F238E27FC236}">
                <a16:creationId xmlns:a16="http://schemas.microsoft.com/office/drawing/2014/main" id="{926F2C6D-415E-584C-A890-DDF858C10E64}"/>
              </a:ext>
            </a:extLst>
          </p:cNvPr>
          <p:cNvGrpSpPr/>
          <p:nvPr/>
        </p:nvGrpSpPr>
        <p:grpSpPr>
          <a:xfrm>
            <a:off x="388653" y="3764333"/>
            <a:ext cx="5659971" cy="1013895"/>
            <a:chOff x="2251681" y="783771"/>
            <a:chExt cx="7688625" cy="1161946"/>
          </a:xfrm>
        </p:grpSpPr>
        <p:sp>
          <p:nvSpPr>
            <p:cNvPr id="25" name="Rectangle 24">
              <a:extLst>
                <a:ext uri="{FF2B5EF4-FFF2-40B4-BE49-F238E27FC236}">
                  <a16:creationId xmlns:a16="http://schemas.microsoft.com/office/drawing/2014/main" id="{7619E98E-954F-BA61-207A-B2E01E1ACD87}"/>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3EB56395-987D-803F-7350-5081B42F77CD}"/>
                </a:ext>
              </a:extLst>
            </p:cNvPr>
            <p:cNvGrpSpPr/>
            <p:nvPr/>
          </p:nvGrpSpPr>
          <p:grpSpPr>
            <a:xfrm>
              <a:off x="2251693" y="783771"/>
              <a:ext cx="7688613" cy="1045029"/>
              <a:chOff x="2251693" y="783771"/>
              <a:chExt cx="7688613" cy="1045029"/>
            </a:xfrm>
          </p:grpSpPr>
          <p:sp>
            <p:nvSpPr>
              <p:cNvPr id="27" name="Rectangle 26">
                <a:extLst>
                  <a:ext uri="{FF2B5EF4-FFF2-40B4-BE49-F238E27FC236}">
                    <a16:creationId xmlns:a16="http://schemas.microsoft.com/office/drawing/2014/main" id="{A72A8A6D-1C46-5159-D492-1E6EBF673B79}"/>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9986E253-7324-B5EA-E14A-AFA058CAFBA4}"/>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D7BAD223-B09A-D402-5DFA-47791622DA4E}"/>
                  </a:ext>
                </a:extLst>
              </p:cNvPr>
              <p:cNvSpPr txBox="1"/>
              <p:nvPr/>
            </p:nvSpPr>
            <p:spPr>
              <a:xfrm>
                <a:off x="2922975" y="1041409"/>
                <a:ext cx="900114" cy="529078"/>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03</a:t>
                </a:r>
              </a:p>
            </p:txBody>
          </p:sp>
          <p:cxnSp>
            <p:nvCxnSpPr>
              <p:cNvPr id="30" name="Straight Connector 29">
                <a:extLst>
                  <a:ext uri="{FF2B5EF4-FFF2-40B4-BE49-F238E27FC236}">
                    <a16:creationId xmlns:a16="http://schemas.microsoft.com/office/drawing/2014/main" id="{64364DFA-0309-6A37-B8C9-1679C087EB33}"/>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6AC71DE2-D158-5179-1664-918F4D4F18AA}"/>
                  </a:ext>
                </a:extLst>
              </p:cNvPr>
              <p:cNvSpPr txBox="1"/>
              <p:nvPr/>
            </p:nvSpPr>
            <p:spPr>
              <a:xfrm>
                <a:off x="3941681" y="1028300"/>
                <a:ext cx="5959824" cy="740709"/>
              </a:xfrm>
              <a:prstGeom prst="rect">
                <a:avLst/>
              </a:prstGeom>
              <a:noFill/>
            </p:spPr>
            <p:txBody>
              <a:bodyPr wrap="square" rtlCol="0">
                <a:spAutoFit/>
              </a:bodyPr>
              <a:lstStyle/>
              <a:p>
                <a:r>
                  <a:rPr lang="en-US" sz="900" b="1" dirty="0"/>
                  <a:t>The number of dialysis stations certified or recertified is significantly higher in 2000 than the in any other year. This may be due to a number of factors, such as an increase in the number of people with kidney disease, an increase in the number of people choosing dialysis as a treatment option.</a:t>
                </a:r>
              </a:p>
            </p:txBody>
          </p:sp>
        </p:grpSp>
      </p:grpSp>
      <p:grpSp>
        <p:nvGrpSpPr>
          <p:cNvPr id="32" name="Group 31">
            <a:extLst>
              <a:ext uri="{FF2B5EF4-FFF2-40B4-BE49-F238E27FC236}">
                <a16:creationId xmlns:a16="http://schemas.microsoft.com/office/drawing/2014/main" id="{FC0035D3-EE00-C7F2-872F-9DD86AE9C275}"/>
              </a:ext>
            </a:extLst>
          </p:cNvPr>
          <p:cNvGrpSpPr/>
          <p:nvPr/>
        </p:nvGrpSpPr>
        <p:grpSpPr>
          <a:xfrm>
            <a:off x="388653" y="4943380"/>
            <a:ext cx="5707346" cy="1001469"/>
            <a:chOff x="2251681" y="783771"/>
            <a:chExt cx="7688625" cy="1161946"/>
          </a:xfrm>
        </p:grpSpPr>
        <p:sp>
          <p:nvSpPr>
            <p:cNvPr id="33" name="Rectangle 32">
              <a:extLst>
                <a:ext uri="{FF2B5EF4-FFF2-40B4-BE49-F238E27FC236}">
                  <a16:creationId xmlns:a16="http://schemas.microsoft.com/office/drawing/2014/main" id="{B4277D5E-2A9A-B010-9F8C-6EF2A5786388}"/>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FD3EF31A-11B5-C8EC-DFC3-A69A269B8C06}"/>
                </a:ext>
              </a:extLst>
            </p:cNvPr>
            <p:cNvGrpSpPr/>
            <p:nvPr/>
          </p:nvGrpSpPr>
          <p:grpSpPr>
            <a:xfrm>
              <a:off x="2251693" y="783771"/>
              <a:ext cx="7688613" cy="1045029"/>
              <a:chOff x="2251693" y="783771"/>
              <a:chExt cx="7688613" cy="1045029"/>
            </a:xfrm>
          </p:grpSpPr>
          <p:sp>
            <p:nvSpPr>
              <p:cNvPr id="35" name="Rectangle 34">
                <a:extLst>
                  <a:ext uri="{FF2B5EF4-FFF2-40B4-BE49-F238E27FC236}">
                    <a16:creationId xmlns:a16="http://schemas.microsoft.com/office/drawing/2014/main" id="{BE3A6DE6-EB81-38B2-7BF5-11A112DEB726}"/>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C8A409D-B808-15AD-9326-E582E61D4292}"/>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83E10399-A71A-9BA3-1ADB-58A9727553C3}"/>
                  </a:ext>
                </a:extLst>
              </p:cNvPr>
              <p:cNvSpPr txBox="1"/>
              <p:nvPr/>
            </p:nvSpPr>
            <p:spPr>
              <a:xfrm>
                <a:off x="2922976" y="1041409"/>
                <a:ext cx="900115" cy="535643"/>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04</a:t>
                </a:r>
              </a:p>
            </p:txBody>
          </p:sp>
          <p:cxnSp>
            <p:nvCxnSpPr>
              <p:cNvPr id="38" name="Straight Connector 37">
                <a:extLst>
                  <a:ext uri="{FF2B5EF4-FFF2-40B4-BE49-F238E27FC236}">
                    <a16:creationId xmlns:a16="http://schemas.microsoft.com/office/drawing/2014/main" id="{B4244E5F-1C0E-EDFC-351F-62305E9B2496}"/>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F4890838-483C-79D6-8EE6-D651BB77DC82}"/>
                  </a:ext>
                </a:extLst>
              </p:cNvPr>
              <p:cNvSpPr txBox="1"/>
              <p:nvPr/>
            </p:nvSpPr>
            <p:spPr>
              <a:xfrm>
                <a:off x="3941680" y="1028300"/>
                <a:ext cx="5959823" cy="425097"/>
              </a:xfrm>
              <a:prstGeom prst="rect">
                <a:avLst/>
              </a:prstGeom>
              <a:noFill/>
            </p:spPr>
            <p:txBody>
              <a:bodyPr wrap="square" rtlCol="0">
                <a:spAutoFit/>
              </a:bodyPr>
              <a:lstStyle/>
              <a:p>
                <a:endParaRPr lang="en-US" sz="1400" b="1" dirty="0"/>
              </a:p>
            </p:txBody>
          </p:sp>
        </p:grpSp>
      </p:grpSp>
      <p:sp>
        <p:nvSpPr>
          <p:cNvPr id="41" name="TextBox 40">
            <a:extLst>
              <a:ext uri="{FF2B5EF4-FFF2-40B4-BE49-F238E27FC236}">
                <a16:creationId xmlns:a16="http://schemas.microsoft.com/office/drawing/2014/main" id="{4CA3862B-6AB4-7A24-238C-D917DCAC0714}"/>
              </a:ext>
            </a:extLst>
          </p:cNvPr>
          <p:cNvSpPr txBox="1"/>
          <p:nvPr/>
        </p:nvSpPr>
        <p:spPr>
          <a:xfrm>
            <a:off x="1517111" y="5124411"/>
            <a:ext cx="4300144" cy="707886"/>
          </a:xfrm>
          <a:prstGeom prst="rect">
            <a:avLst/>
          </a:prstGeom>
          <a:noFill/>
        </p:spPr>
        <p:txBody>
          <a:bodyPr wrap="square">
            <a:spAutoFit/>
          </a:bodyPr>
          <a:lstStyle/>
          <a:p>
            <a:pPr>
              <a:buClr>
                <a:schemeClr val="accent1">
                  <a:lumMod val="50000"/>
                </a:schemeClr>
              </a:buClr>
            </a:pPr>
            <a:r>
              <a:rPr lang="en-US" sz="1000" b="1" dirty="0"/>
              <a:t>For patients, the increasing number of dialysis stations means that they have more choices when it comes to selecting a dialysis provider. For providers, the increasing competition from chain organizations is likely to put pressure on margins.</a:t>
            </a:r>
          </a:p>
        </p:txBody>
      </p:sp>
      <p:pic>
        <p:nvPicPr>
          <p:cNvPr id="44" name="Graphic 43" descr="Lightbulb">
            <a:extLst>
              <a:ext uri="{FF2B5EF4-FFF2-40B4-BE49-F238E27FC236}">
                <a16:creationId xmlns:a16="http://schemas.microsoft.com/office/drawing/2014/main" id="{6646783E-69EB-14D9-414A-E5B3808CE70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03030" y="1730621"/>
            <a:ext cx="457200" cy="457200"/>
          </a:xfrm>
          <a:prstGeom prst="rect">
            <a:avLst/>
          </a:prstGeom>
        </p:spPr>
      </p:pic>
      <p:pic>
        <p:nvPicPr>
          <p:cNvPr id="45" name="Graphic 44" descr="Lightbulb">
            <a:extLst>
              <a:ext uri="{FF2B5EF4-FFF2-40B4-BE49-F238E27FC236}">
                <a16:creationId xmlns:a16="http://schemas.microsoft.com/office/drawing/2014/main" id="{9B39F4FD-0ABB-7EBA-1DBF-9F35152C3EF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92487" y="2851133"/>
            <a:ext cx="457200" cy="457200"/>
          </a:xfrm>
          <a:prstGeom prst="rect">
            <a:avLst/>
          </a:prstGeom>
        </p:spPr>
      </p:pic>
      <p:pic>
        <p:nvPicPr>
          <p:cNvPr id="46" name="Graphic 45" descr="Lightbulb">
            <a:extLst>
              <a:ext uri="{FF2B5EF4-FFF2-40B4-BE49-F238E27FC236}">
                <a16:creationId xmlns:a16="http://schemas.microsoft.com/office/drawing/2014/main" id="{3CD1CE0D-995C-872E-7FEE-5D2B2C7DDF7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12809" y="4042680"/>
            <a:ext cx="457200" cy="457200"/>
          </a:xfrm>
          <a:prstGeom prst="rect">
            <a:avLst/>
          </a:prstGeom>
        </p:spPr>
      </p:pic>
      <p:pic>
        <p:nvPicPr>
          <p:cNvPr id="47" name="Graphic 46" descr="Lightbulb">
            <a:extLst>
              <a:ext uri="{FF2B5EF4-FFF2-40B4-BE49-F238E27FC236}">
                <a16:creationId xmlns:a16="http://schemas.microsoft.com/office/drawing/2014/main" id="{457792D3-546B-C5C0-60DF-187C51BA724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365776" y="5249754"/>
            <a:ext cx="457200" cy="457200"/>
          </a:xfrm>
          <a:prstGeom prst="rect">
            <a:avLst/>
          </a:prstGeom>
        </p:spPr>
      </p:pic>
    </p:spTree>
    <p:extLst>
      <p:ext uri="{BB962C8B-B14F-4D97-AF65-F5344CB8AC3E}">
        <p14:creationId xmlns:p14="http://schemas.microsoft.com/office/powerpoint/2010/main" val="38480187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ppt_w/2"/>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strVal val="#ppt_h"/>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17" presetClass="entr" presetSubtype="8"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ppt_x</p:attrName>
                                        </p:attrNameLst>
                                      </p:cBhvr>
                                      <p:tavLst>
                                        <p:tav tm="0">
                                          <p:val>
                                            <p:strVal val="#ppt_x-#ppt_w/2"/>
                                          </p:val>
                                        </p:tav>
                                        <p:tav tm="100000">
                                          <p:val>
                                            <p:strVal val="#ppt_x"/>
                                          </p:val>
                                        </p:tav>
                                      </p:tavLst>
                                    </p:anim>
                                    <p:anim calcmode="lin" valueType="num">
                                      <p:cBhvr>
                                        <p:cTn id="16" dur="500" fill="hold"/>
                                        <p:tgtEl>
                                          <p:spTgt spid="16"/>
                                        </p:tgtEl>
                                        <p:attrNameLst>
                                          <p:attrName>ppt_y</p:attrName>
                                        </p:attrNameLst>
                                      </p:cBhvr>
                                      <p:tavLst>
                                        <p:tav tm="0">
                                          <p:val>
                                            <p:strVal val="#ppt_y"/>
                                          </p:val>
                                        </p:tav>
                                        <p:tav tm="100000">
                                          <p:val>
                                            <p:strVal val="#ppt_y"/>
                                          </p:val>
                                        </p:tav>
                                      </p:tavLst>
                                    </p:anim>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strVal val="#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17" presetClass="entr" presetSubtype="8"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p:cTn id="23" dur="500" fill="hold"/>
                                        <p:tgtEl>
                                          <p:spTgt spid="24"/>
                                        </p:tgtEl>
                                        <p:attrNameLst>
                                          <p:attrName>ppt_x</p:attrName>
                                        </p:attrNameLst>
                                      </p:cBhvr>
                                      <p:tavLst>
                                        <p:tav tm="0">
                                          <p:val>
                                            <p:strVal val="#ppt_x-#ppt_w/2"/>
                                          </p:val>
                                        </p:tav>
                                        <p:tav tm="100000">
                                          <p:val>
                                            <p:strVal val="#ppt_x"/>
                                          </p:val>
                                        </p:tav>
                                      </p:tavLst>
                                    </p:anim>
                                    <p:anim calcmode="lin" valueType="num">
                                      <p:cBhvr>
                                        <p:cTn id="24" dur="500" fill="hold"/>
                                        <p:tgtEl>
                                          <p:spTgt spid="24"/>
                                        </p:tgtEl>
                                        <p:attrNameLst>
                                          <p:attrName>ppt_y</p:attrName>
                                        </p:attrNameLst>
                                      </p:cBhvr>
                                      <p:tavLst>
                                        <p:tav tm="0">
                                          <p:val>
                                            <p:strVal val="#ppt_y"/>
                                          </p:val>
                                        </p:tav>
                                        <p:tav tm="100000">
                                          <p:val>
                                            <p:strVal val="#ppt_y"/>
                                          </p:val>
                                        </p:tav>
                                      </p:tavLst>
                                    </p:anim>
                                    <p:anim calcmode="lin" valueType="num">
                                      <p:cBhvr>
                                        <p:cTn id="25" dur="500" fill="hold"/>
                                        <p:tgtEl>
                                          <p:spTgt spid="24"/>
                                        </p:tgtEl>
                                        <p:attrNameLst>
                                          <p:attrName>ppt_w</p:attrName>
                                        </p:attrNameLst>
                                      </p:cBhvr>
                                      <p:tavLst>
                                        <p:tav tm="0">
                                          <p:val>
                                            <p:fltVal val="0"/>
                                          </p:val>
                                        </p:tav>
                                        <p:tav tm="100000">
                                          <p:val>
                                            <p:strVal val="#ppt_w"/>
                                          </p:val>
                                        </p:tav>
                                      </p:tavLst>
                                    </p:anim>
                                    <p:anim calcmode="lin" valueType="num">
                                      <p:cBhvr>
                                        <p:cTn id="26" dur="500" fill="hold"/>
                                        <p:tgtEl>
                                          <p:spTgt spid="24"/>
                                        </p:tgtEl>
                                        <p:attrNameLst>
                                          <p:attrName>ppt_h</p:attrName>
                                        </p:attrNameLst>
                                      </p:cBhvr>
                                      <p:tavLst>
                                        <p:tav tm="0">
                                          <p:val>
                                            <p:strVal val="#ppt_h"/>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17" presetClass="entr" presetSubtype="8" fill="hold" nodeType="click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p:cTn id="31" dur="500" fill="hold"/>
                                        <p:tgtEl>
                                          <p:spTgt spid="32"/>
                                        </p:tgtEl>
                                        <p:attrNameLst>
                                          <p:attrName>ppt_x</p:attrName>
                                        </p:attrNameLst>
                                      </p:cBhvr>
                                      <p:tavLst>
                                        <p:tav tm="0">
                                          <p:val>
                                            <p:strVal val="#ppt_x-#ppt_w/2"/>
                                          </p:val>
                                        </p:tav>
                                        <p:tav tm="100000">
                                          <p:val>
                                            <p:strVal val="#ppt_x"/>
                                          </p:val>
                                        </p:tav>
                                      </p:tavLst>
                                    </p:anim>
                                    <p:anim calcmode="lin" valueType="num">
                                      <p:cBhvr>
                                        <p:cTn id="32" dur="500" fill="hold"/>
                                        <p:tgtEl>
                                          <p:spTgt spid="32"/>
                                        </p:tgtEl>
                                        <p:attrNameLst>
                                          <p:attrName>ppt_y</p:attrName>
                                        </p:attrNameLst>
                                      </p:cBhvr>
                                      <p:tavLst>
                                        <p:tav tm="0">
                                          <p:val>
                                            <p:strVal val="#ppt_y"/>
                                          </p:val>
                                        </p:tav>
                                        <p:tav tm="100000">
                                          <p:val>
                                            <p:strVal val="#ppt_y"/>
                                          </p:val>
                                        </p:tav>
                                      </p:tavLst>
                                    </p:anim>
                                    <p:anim calcmode="lin" valueType="num">
                                      <p:cBhvr>
                                        <p:cTn id="33" dur="500" fill="hold"/>
                                        <p:tgtEl>
                                          <p:spTgt spid="32"/>
                                        </p:tgtEl>
                                        <p:attrNameLst>
                                          <p:attrName>ppt_w</p:attrName>
                                        </p:attrNameLst>
                                      </p:cBhvr>
                                      <p:tavLst>
                                        <p:tav tm="0">
                                          <p:val>
                                            <p:fltVal val="0"/>
                                          </p:val>
                                        </p:tav>
                                        <p:tav tm="100000">
                                          <p:val>
                                            <p:strVal val="#ppt_w"/>
                                          </p:val>
                                        </p:tav>
                                      </p:tavLst>
                                    </p:anim>
                                    <p:anim calcmode="lin" valueType="num">
                                      <p:cBhvr>
                                        <p:cTn id="34" dur="500" fill="hold"/>
                                        <p:tgtEl>
                                          <p:spTgt spid="3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68788D85-D4C0-F958-E26C-0394B75742F1}"/>
              </a:ext>
            </a:extLst>
          </p:cNvPr>
          <p:cNvPicPr>
            <a:picLocks noChangeAspect="1"/>
          </p:cNvPicPr>
          <p:nvPr/>
        </p:nvPicPr>
        <p:blipFill rotWithShape="1">
          <a:blip r:embed="rId2"/>
          <a:srcRect l="5358" t="21921" r="37356" b="47651"/>
          <a:stretch/>
        </p:blipFill>
        <p:spPr>
          <a:xfrm>
            <a:off x="6096000" y="1973847"/>
            <a:ext cx="5899638" cy="40369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5" name="Group 4">
            <a:extLst>
              <a:ext uri="{FF2B5EF4-FFF2-40B4-BE49-F238E27FC236}">
                <a16:creationId xmlns:a16="http://schemas.microsoft.com/office/drawing/2014/main" id="{BADCE822-179C-B337-04AB-1D08C8E5A194}"/>
              </a:ext>
            </a:extLst>
          </p:cNvPr>
          <p:cNvGrpSpPr/>
          <p:nvPr/>
        </p:nvGrpSpPr>
        <p:grpSpPr>
          <a:xfrm>
            <a:off x="137525" y="1892808"/>
            <a:ext cx="5675841" cy="1553673"/>
            <a:chOff x="2251681" y="783771"/>
            <a:chExt cx="7688625" cy="1161946"/>
          </a:xfrm>
        </p:grpSpPr>
        <p:sp>
          <p:nvSpPr>
            <p:cNvPr id="6" name="Rectangle 5">
              <a:extLst>
                <a:ext uri="{FF2B5EF4-FFF2-40B4-BE49-F238E27FC236}">
                  <a16:creationId xmlns:a16="http://schemas.microsoft.com/office/drawing/2014/main" id="{6116F1AB-53AE-AA0F-5B31-CE34DE19F604}"/>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A0208FBC-D9AB-9E20-426C-BE4258090AB9}"/>
                </a:ext>
              </a:extLst>
            </p:cNvPr>
            <p:cNvGrpSpPr/>
            <p:nvPr/>
          </p:nvGrpSpPr>
          <p:grpSpPr>
            <a:xfrm>
              <a:off x="2251693" y="783771"/>
              <a:ext cx="7688613" cy="877643"/>
              <a:chOff x="2251693" y="783771"/>
              <a:chExt cx="7688613" cy="877643"/>
            </a:xfrm>
          </p:grpSpPr>
          <p:sp>
            <p:nvSpPr>
              <p:cNvPr id="8" name="Rectangle 7">
                <a:extLst>
                  <a:ext uri="{FF2B5EF4-FFF2-40B4-BE49-F238E27FC236}">
                    <a16:creationId xmlns:a16="http://schemas.microsoft.com/office/drawing/2014/main" id="{68B62363-2107-7BD7-1CC4-A9F352C7A62B}"/>
                  </a:ext>
                </a:extLst>
              </p:cNvPr>
              <p:cNvSpPr/>
              <p:nvPr/>
            </p:nvSpPr>
            <p:spPr>
              <a:xfrm>
                <a:off x="2251693" y="783772"/>
                <a:ext cx="7688613" cy="877642"/>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A79E09B-E4D2-AAEC-2DBE-E12C88611AC7}"/>
                  </a:ext>
                </a:extLst>
              </p:cNvPr>
              <p:cNvSpPr/>
              <p:nvPr/>
            </p:nvSpPr>
            <p:spPr>
              <a:xfrm>
                <a:off x="2251693" y="783771"/>
                <a:ext cx="7688613" cy="197216"/>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6B0159A-171E-49F3-DFC4-97E9FB524C83}"/>
                  </a:ext>
                </a:extLst>
              </p:cNvPr>
              <p:cNvSpPr txBox="1"/>
              <p:nvPr/>
            </p:nvSpPr>
            <p:spPr>
              <a:xfrm>
                <a:off x="2922975" y="1041409"/>
                <a:ext cx="900115" cy="461665"/>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01</a:t>
                </a:r>
              </a:p>
            </p:txBody>
          </p:sp>
          <p:cxnSp>
            <p:nvCxnSpPr>
              <p:cNvPr id="11" name="Straight Connector 10">
                <a:extLst>
                  <a:ext uri="{FF2B5EF4-FFF2-40B4-BE49-F238E27FC236}">
                    <a16:creationId xmlns:a16="http://schemas.microsoft.com/office/drawing/2014/main" id="{7FA72019-61A5-095D-9165-57B8087A8592}"/>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F4DD3AE-BDCF-A1DA-2AFB-27C4711BF5CC}"/>
                  </a:ext>
                </a:extLst>
              </p:cNvPr>
              <p:cNvSpPr txBox="1"/>
              <p:nvPr/>
            </p:nvSpPr>
            <p:spPr>
              <a:xfrm>
                <a:off x="3941680" y="1028300"/>
                <a:ext cx="5852982" cy="529407"/>
              </a:xfrm>
              <a:prstGeom prst="rect">
                <a:avLst/>
              </a:prstGeom>
              <a:noFill/>
            </p:spPr>
            <p:txBody>
              <a:bodyPr wrap="square" rtlCol="0">
                <a:spAutoFit/>
              </a:bodyPr>
              <a:lstStyle/>
              <a:p>
                <a:r>
                  <a:rPr lang="en-US" sz="1000" b="1" dirty="0"/>
                  <a:t>The chart suggests that Majority of Healthcare that is 6743 facilities are performing as expected in patient hospitalization category. This could  be because of patients in this category likely had hospitalizations with predictable and manageable outcomes.</a:t>
                </a:r>
              </a:p>
            </p:txBody>
          </p:sp>
        </p:grpSp>
      </p:grpSp>
      <p:grpSp>
        <p:nvGrpSpPr>
          <p:cNvPr id="14" name="Group 13">
            <a:extLst>
              <a:ext uri="{FF2B5EF4-FFF2-40B4-BE49-F238E27FC236}">
                <a16:creationId xmlns:a16="http://schemas.microsoft.com/office/drawing/2014/main" id="{1F065C5C-CAA9-5143-7029-4ACBB468795A}"/>
              </a:ext>
            </a:extLst>
          </p:cNvPr>
          <p:cNvGrpSpPr/>
          <p:nvPr/>
        </p:nvGrpSpPr>
        <p:grpSpPr>
          <a:xfrm>
            <a:off x="137525" y="3204635"/>
            <a:ext cx="5717070" cy="1054235"/>
            <a:chOff x="2251681" y="783771"/>
            <a:chExt cx="7744498" cy="1161946"/>
          </a:xfrm>
        </p:grpSpPr>
        <p:sp>
          <p:nvSpPr>
            <p:cNvPr id="15" name="Rectangle 14">
              <a:extLst>
                <a:ext uri="{FF2B5EF4-FFF2-40B4-BE49-F238E27FC236}">
                  <a16:creationId xmlns:a16="http://schemas.microsoft.com/office/drawing/2014/main" id="{0DA1B353-C3B5-8F30-038F-EA20CE447E9C}"/>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FA539D4D-E3DB-BCE1-8662-86CE84E217A8}"/>
                </a:ext>
              </a:extLst>
            </p:cNvPr>
            <p:cNvGrpSpPr/>
            <p:nvPr/>
          </p:nvGrpSpPr>
          <p:grpSpPr>
            <a:xfrm>
              <a:off x="2251693" y="783771"/>
              <a:ext cx="7744486" cy="1045029"/>
              <a:chOff x="2251693" y="783771"/>
              <a:chExt cx="7744486" cy="1045029"/>
            </a:xfrm>
          </p:grpSpPr>
          <p:sp>
            <p:nvSpPr>
              <p:cNvPr id="18" name="Rectangle 17">
                <a:extLst>
                  <a:ext uri="{FF2B5EF4-FFF2-40B4-BE49-F238E27FC236}">
                    <a16:creationId xmlns:a16="http://schemas.microsoft.com/office/drawing/2014/main" id="{CC4BE3BB-15F3-307A-AF67-625912F50A3A}"/>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250BA651-2AD0-7782-582A-23D77AF078BE}"/>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7D624330-7D67-5A5F-DDC8-9CE4AF82E451}"/>
                  </a:ext>
                </a:extLst>
              </p:cNvPr>
              <p:cNvSpPr txBox="1"/>
              <p:nvPr/>
            </p:nvSpPr>
            <p:spPr>
              <a:xfrm>
                <a:off x="2922974" y="1041409"/>
                <a:ext cx="900115" cy="621960"/>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02</a:t>
                </a:r>
              </a:p>
              <a:p>
                <a:pPr algn="ctr"/>
                <a:endParaRPr lang="en-US" sz="2400" b="1" dirty="0">
                  <a:solidFill>
                    <a:schemeClr val="accent3">
                      <a:lumMod val="60000"/>
                      <a:lumOff val="40000"/>
                    </a:schemeClr>
                  </a:solidFill>
                  <a:latin typeface="Futura BdCn BT" panose="020B0706020204020204" pitchFamily="34" charset="0"/>
                </a:endParaRPr>
              </a:p>
            </p:txBody>
          </p:sp>
          <p:cxnSp>
            <p:nvCxnSpPr>
              <p:cNvPr id="21" name="Straight Connector 20">
                <a:extLst>
                  <a:ext uri="{FF2B5EF4-FFF2-40B4-BE49-F238E27FC236}">
                    <a16:creationId xmlns:a16="http://schemas.microsoft.com/office/drawing/2014/main" id="{C69DBE0D-E4C0-EBF0-69A7-A602FB4086E9}"/>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358CBD12-9904-CDBA-3A90-1D8C7A537333}"/>
                  </a:ext>
                </a:extLst>
              </p:cNvPr>
              <p:cNvSpPr txBox="1"/>
              <p:nvPr/>
            </p:nvSpPr>
            <p:spPr>
              <a:xfrm>
                <a:off x="3941678" y="1028300"/>
                <a:ext cx="6054501" cy="712367"/>
              </a:xfrm>
              <a:prstGeom prst="rect">
                <a:avLst/>
              </a:prstGeom>
              <a:noFill/>
            </p:spPr>
            <p:txBody>
              <a:bodyPr wrap="square" rtlCol="0">
                <a:spAutoFit/>
              </a:bodyPr>
              <a:lstStyle/>
              <a:p>
                <a:r>
                  <a:rPr lang="en-US" sz="1200" b="1" dirty="0"/>
                  <a:t>There is not much difference in Patient Hospitalization category </a:t>
                </a:r>
                <a:r>
                  <a:rPr lang="en-US" sz="1200" b="1" dirty="0" err="1"/>
                  <a:t>text,PPPW</a:t>
                </a:r>
                <a:r>
                  <a:rPr lang="en-US" sz="1200" b="1" dirty="0"/>
                  <a:t> category text and Fistula Category text</a:t>
                </a:r>
              </a:p>
            </p:txBody>
          </p:sp>
        </p:grpSp>
      </p:grpSp>
      <p:pic>
        <p:nvPicPr>
          <p:cNvPr id="27" name="Graphic 26" descr="Lightbulb">
            <a:extLst>
              <a:ext uri="{FF2B5EF4-FFF2-40B4-BE49-F238E27FC236}">
                <a16:creationId xmlns:a16="http://schemas.microsoft.com/office/drawing/2014/main" id="{343B1958-AAC2-5026-AAC1-56881BD463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48825" y="2280124"/>
            <a:ext cx="457200" cy="457200"/>
          </a:xfrm>
          <a:prstGeom prst="rect">
            <a:avLst/>
          </a:prstGeom>
        </p:spPr>
      </p:pic>
      <p:pic>
        <p:nvPicPr>
          <p:cNvPr id="28" name="Graphic 27" descr="Lightbulb">
            <a:extLst>
              <a:ext uri="{FF2B5EF4-FFF2-40B4-BE49-F238E27FC236}">
                <a16:creationId xmlns:a16="http://schemas.microsoft.com/office/drawing/2014/main" id="{CECE418F-A82B-5DDD-4187-27DACD2D9EF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56709" y="3531813"/>
            <a:ext cx="457200" cy="457200"/>
          </a:xfrm>
          <a:prstGeom prst="rect">
            <a:avLst/>
          </a:prstGeom>
        </p:spPr>
      </p:pic>
      <p:grpSp>
        <p:nvGrpSpPr>
          <p:cNvPr id="2" name="Group 1">
            <a:extLst>
              <a:ext uri="{FF2B5EF4-FFF2-40B4-BE49-F238E27FC236}">
                <a16:creationId xmlns:a16="http://schemas.microsoft.com/office/drawing/2014/main" id="{F519A4BD-8283-8F84-BF08-0EE263429CD0}"/>
              </a:ext>
            </a:extLst>
          </p:cNvPr>
          <p:cNvGrpSpPr/>
          <p:nvPr/>
        </p:nvGrpSpPr>
        <p:grpSpPr>
          <a:xfrm>
            <a:off x="137525" y="4348520"/>
            <a:ext cx="5717070" cy="1064752"/>
            <a:chOff x="2251681" y="783771"/>
            <a:chExt cx="7744498" cy="1173538"/>
          </a:xfrm>
        </p:grpSpPr>
        <p:sp>
          <p:nvSpPr>
            <p:cNvPr id="3" name="Rectangle 2">
              <a:extLst>
                <a:ext uri="{FF2B5EF4-FFF2-40B4-BE49-F238E27FC236}">
                  <a16:creationId xmlns:a16="http://schemas.microsoft.com/office/drawing/2014/main" id="{EDC009FC-610D-FD75-D96C-71E011CD21D1}"/>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40692D5E-4587-C583-C7E6-F8B8B144A9F6}"/>
                </a:ext>
              </a:extLst>
            </p:cNvPr>
            <p:cNvGrpSpPr/>
            <p:nvPr/>
          </p:nvGrpSpPr>
          <p:grpSpPr>
            <a:xfrm>
              <a:off x="2251693" y="783771"/>
              <a:ext cx="7744486" cy="1173538"/>
              <a:chOff x="2251693" y="783771"/>
              <a:chExt cx="7744486" cy="1173538"/>
            </a:xfrm>
          </p:grpSpPr>
          <p:sp>
            <p:nvSpPr>
              <p:cNvPr id="13" name="Rectangle 12">
                <a:extLst>
                  <a:ext uri="{FF2B5EF4-FFF2-40B4-BE49-F238E27FC236}">
                    <a16:creationId xmlns:a16="http://schemas.microsoft.com/office/drawing/2014/main" id="{832C06DF-E2BC-E9DE-4397-B8F6EDA32DA0}"/>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421F9BF-3DD0-F588-D934-4A6FFAC1E51F}"/>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3A9AACAF-5DF7-FF0D-8359-95508D232BF9}"/>
                  </a:ext>
                </a:extLst>
              </p:cNvPr>
              <p:cNvSpPr txBox="1"/>
              <p:nvPr/>
            </p:nvSpPr>
            <p:spPr>
              <a:xfrm>
                <a:off x="2922974" y="1041409"/>
                <a:ext cx="900115" cy="915900"/>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03</a:t>
                </a:r>
              </a:p>
              <a:p>
                <a:pPr algn="ctr"/>
                <a:endParaRPr lang="en-US" sz="2400" b="1" dirty="0">
                  <a:solidFill>
                    <a:schemeClr val="accent3">
                      <a:lumMod val="60000"/>
                      <a:lumOff val="40000"/>
                    </a:schemeClr>
                  </a:solidFill>
                  <a:latin typeface="Futura BdCn BT" panose="020B0706020204020204" pitchFamily="34" charset="0"/>
                </a:endParaRPr>
              </a:p>
            </p:txBody>
          </p:sp>
          <p:cxnSp>
            <p:nvCxnSpPr>
              <p:cNvPr id="25" name="Straight Connector 24">
                <a:extLst>
                  <a:ext uri="{FF2B5EF4-FFF2-40B4-BE49-F238E27FC236}">
                    <a16:creationId xmlns:a16="http://schemas.microsoft.com/office/drawing/2014/main" id="{30E74620-34E6-EDF0-CBEF-01A1E856CBA1}"/>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C938FFD-DC25-5169-6452-9A6AF808A07E}"/>
                  </a:ext>
                </a:extLst>
              </p:cNvPr>
              <p:cNvSpPr txBox="1"/>
              <p:nvPr/>
            </p:nvSpPr>
            <p:spPr>
              <a:xfrm>
                <a:off x="3941678" y="1028300"/>
                <a:ext cx="6054501" cy="712367"/>
              </a:xfrm>
              <a:prstGeom prst="rect">
                <a:avLst/>
              </a:prstGeom>
              <a:noFill/>
            </p:spPr>
            <p:txBody>
              <a:bodyPr wrap="square" rtlCol="0">
                <a:spAutoFit/>
              </a:bodyPr>
              <a:lstStyle/>
              <a:p>
                <a:r>
                  <a:rPr lang="en-US" sz="1200" b="1" dirty="0"/>
                  <a:t>Healthcare providers and facilities often specialized in certain areas of care this might be the reason that all Category text are different in numbers.</a:t>
                </a:r>
              </a:p>
            </p:txBody>
          </p:sp>
        </p:grpSp>
      </p:grpSp>
      <p:pic>
        <p:nvPicPr>
          <p:cNvPr id="38" name="Graphic 37" descr="Lightbulb">
            <a:extLst>
              <a:ext uri="{FF2B5EF4-FFF2-40B4-BE49-F238E27FC236}">
                <a16:creationId xmlns:a16="http://schemas.microsoft.com/office/drawing/2014/main" id="{62B844FA-941C-DF9E-62B8-FFB5ED87859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48825" y="4679289"/>
            <a:ext cx="457200" cy="457200"/>
          </a:xfrm>
          <a:prstGeom prst="rect">
            <a:avLst/>
          </a:prstGeom>
        </p:spPr>
      </p:pic>
      <p:grpSp>
        <p:nvGrpSpPr>
          <p:cNvPr id="40" name="Group 39">
            <a:extLst>
              <a:ext uri="{FF2B5EF4-FFF2-40B4-BE49-F238E27FC236}">
                <a16:creationId xmlns:a16="http://schemas.microsoft.com/office/drawing/2014/main" id="{ED934099-0D8A-92E6-CDF8-08C3355C1AA5}"/>
              </a:ext>
            </a:extLst>
          </p:cNvPr>
          <p:cNvGrpSpPr/>
          <p:nvPr/>
        </p:nvGrpSpPr>
        <p:grpSpPr>
          <a:xfrm>
            <a:off x="148825" y="5492114"/>
            <a:ext cx="5717070" cy="1064752"/>
            <a:chOff x="2251681" y="783771"/>
            <a:chExt cx="7744498" cy="1173538"/>
          </a:xfrm>
        </p:grpSpPr>
        <p:sp>
          <p:nvSpPr>
            <p:cNvPr id="41" name="Rectangle 40">
              <a:extLst>
                <a:ext uri="{FF2B5EF4-FFF2-40B4-BE49-F238E27FC236}">
                  <a16:creationId xmlns:a16="http://schemas.microsoft.com/office/drawing/2014/main" id="{773EC35D-973E-14E8-A24E-19A4D2DF0E66}"/>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1B4E29CD-9B0B-6E28-8736-65912EF7D17A}"/>
                </a:ext>
              </a:extLst>
            </p:cNvPr>
            <p:cNvGrpSpPr/>
            <p:nvPr/>
          </p:nvGrpSpPr>
          <p:grpSpPr>
            <a:xfrm>
              <a:off x="2251693" y="783771"/>
              <a:ext cx="7744486" cy="1173538"/>
              <a:chOff x="2251693" y="783771"/>
              <a:chExt cx="7744486" cy="1173538"/>
            </a:xfrm>
          </p:grpSpPr>
          <p:sp>
            <p:nvSpPr>
              <p:cNvPr id="43" name="Rectangle 42">
                <a:extLst>
                  <a:ext uri="{FF2B5EF4-FFF2-40B4-BE49-F238E27FC236}">
                    <a16:creationId xmlns:a16="http://schemas.microsoft.com/office/drawing/2014/main" id="{A335EA5B-3C89-7546-8375-A6B3B6ABBC99}"/>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6CDDC429-058E-4D54-2FE7-8ADD5424F508}"/>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C8AAD5B4-82C3-1528-0C29-AA189ADCB67C}"/>
                  </a:ext>
                </a:extLst>
              </p:cNvPr>
              <p:cNvSpPr txBox="1"/>
              <p:nvPr/>
            </p:nvSpPr>
            <p:spPr>
              <a:xfrm>
                <a:off x="2922974" y="1041409"/>
                <a:ext cx="900115" cy="915900"/>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04</a:t>
                </a:r>
              </a:p>
              <a:p>
                <a:pPr algn="ctr"/>
                <a:endParaRPr lang="en-US" sz="2400" b="1" dirty="0">
                  <a:solidFill>
                    <a:schemeClr val="accent3">
                      <a:lumMod val="60000"/>
                      <a:lumOff val="40000"/>
                    </a:schemeClr>
                  </a:solidFill>
                  <a:latin typeface="Futura BdCn BT" panose="020B0706020204020204" pitchFamily="34" charset="0"/>
                </a:endParaRPr>
              </a:p>
            </p:txBody>
          </p:sp>
          <p:cxnSp>
            <p:nvCxnSpPr>
              <p:cNvPr id="46" name="Straight Connector 45">
                <a:extLst>
                  <a:ext uri="{FF2B5EF4-FFF2-40B4-BE49-F238E27FC236}">
                    <a16:creationId xmlns:a16="http://schemas.microsoft.com/office/drawing/2014/main" id="{D8B81BA3-BCBD-675D-9695-78F7F5F7D632}"/>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B77811F3-035D-8440-765D-F3A1DFA49E6D}"/>
                  </a:ext>
                </a:extLst>
              </p:cNvPr>
              <p:cNvSpPr txBox="1"/>
              <p:nvPr/>
            </p:nvSpPr>
            <p:spPr>
              <a:xfrm>
                <a:off x="3941678" y="1028300"/>
                <a:ext cx="6054501" cy="661483"/>
              </a:xfrm>
              <a:prstGeom prst="rect">
                <a:avLst/>
              </a:prstGeom>
              <a:noFill/>
            </p:spPr>
            <p:txBody>
              <a:bodyPr wrap="square" rtlCol="0">
                <a:spAutoFit/>
              </a:bodyPr>
              <a:lstStyle/>
              <a:p>
                <a:r>
                  <a:rPr lang="en-US" sz="1100" b="1" dirty="0"/>
                  <a:t>Facilities in SWR category are not performed well as compare to other categories. There will be several reasons but one of the reason can be resource constraints.</a:t>
                </a:r>
              </a:p>
            </p:txBody>
          </p:sp>
        </p:grpSp>
      </p:grpSp>
      <p:pic>
        <p:nvPicPr>
          <p:cNvPr id="48" name="Graphic 47" descr="Lightbulb">
            <a:extLst>
              <a:ext uri="{FF2B5EF4-FFF2-40B4-BE49-F238E27FC236}">
                <a16:creationId xmlns:a16="http://schemas.microsoft.com/office/drawing/2014/main" id="{D67CBC92-A9DE-7C9E-53B3-77AA0803E7A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78402" y="5782168"/>
            <a:ext cx="457200" cy="457200"/>
          </a:xfrm>
          <a:prstGeom prst="rect">
            <a:avLst/>
          </a:prstGeom>
        </p:spPr>
      </p:pic>
    </p:spTree>
    <p:extLst>
      <p:ext uri="{BB962C8B-B14F-4D97-AF65-F5344CB8AC3E}">
        <p14:creationId xmlns:p14="http://schemas.microsoft.com/office/powerpoint/2010/main" val="28097392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ppt_x-#ppt_w/2"/>
                                          </p:val>
                                        </p:tav>
                                        <p:tav tm="100000">
                                          <p:val>
                                            <p:strVal val="#ppt_x"/>
                                          </p:val>
                                        </p:tav>
                                      </p:tavLst>
                                    </p:anim>
                                    <p:anim calcmode="lin" valueType="num">
                                      <p:cBhvr>
                                        <p:cTn id="8" dur="500" fill="hold"/>
                                        <p:tgtEl>
                                          <p:spTgt spid="5"/>
                                        </p:tgtEl>
                                        <p:attrNameLst>
                                          <p:attrName>ppt_y</p:attrName>
                                        </p:attrNameLst>
                                      </p:cBhvr>
                                      <p:tavLst>
                                        <p:tav tm="0">
                                          <p:val>
                                            <p:strVal val="#ppt_y"/>
                                          </p:val>
                                        </p:tav>
                                        <p:tav tm="100000">
                                          <p:val>
                                            <p:strVal val="#ppt_y"/>
                                          </p:val>
                                        </p:tav>
                                      </p:tavLst>
                                    </p:anim>
                                    <p:anim calcmode="lin" valueType="num">
                                      <p:cBhvr>
                                        <p:cTn id="9" dur="500" fill="hold"/>
                                        <p:tgtEl>
                                          <p:spTgt spid="5"/>
                                        </p:tgtEl>
                                        <p:attrNameLst>
                                          <p:attrName>ppt_w</p:attrName>
                                        </p:attrNameLst>
                                      </p:cBhvr>
                                      <p:tavLst>
                                        <p:tav tm="0">
                                          <p:val>
                                            <p:fltVal val="0"/>
                                          </p:val>
                                        </p:tav>
                                        <p:tav tm="100000">
                                          <p:val>
                                            <p:strVal val="#ppt_w"/>
                                          </p:val>
                                        </p:tav>
                                      </p:tavLst>
                                    </p:anim>
                                    <p:anim calcmode="lin" valueType="num">
                                      <p:cBhvr>
                                        <p:cTn id="10" dur="500" fill="hold"/>
                                        <p:tgtEl>
                                          <p:spTgt spid="5"/>
                                        </p:tgtEl>
                                        <p:attrNameLst>
                                          <p:attrName>ppt_h</p:attrName>
                                        </p:attrNameLst>
                                      </p:cBhvr>
                                      <p:tavLst>
                                        <p:tav tm="0">
                                          <p:val>
                                            <p:strVal val="#ppt_h"/>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17" presetClass="entr" presetSubtype="8"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ppt_x</p:attrName>
                                        </p:attrNameLst>
                                      </p:cBhvr>
                                      <p:tavLst>
                                        <p:tav tm="0">
                                          <p:val>
                                            <p:strVal val="#ppt_x-#ppt_w/2"/>
                                          </p:val>
                                        </p:tav>
                                        <p:tav tm="100000">
                                          <p:val>
                                            <p:strVal val="#ppt_x"/>
                                          </p:val>
                                        </p:tav>
                                      </p:tavLst>
                                    </p:anim>
                                    <p:anim calcmode="lin" valueType="num">
                                      <p:cBhvr>
                                        <p:cTn id="16" dur="500" fill="hold"/>
                                        <p:tgtEl>
                                          <p:spTgt spid="14"/>
                                        </p:tgtEl>
                                        <p:attrNameLst>
                                          <p:attrName>ppt_y</p:attrName>
                                        </p:attrNameLst>
                                      </p:cBhvr>
                                      <p:tavLst>
                                        <p:tav tm="0">
                                          <p:val>
                                            <p:strVal val="#ppt_y"/>
                                          </p:val>
                                        </p:tav>
                                        <p:tav tm="100000">
                                          <p:val>
                                            <p:strVal val="#ppt_y"/>
                                          </p:val>
                                        </p:tav>
                                      </p:tavLst>
                                    </p:anim>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strVal val="#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17" presetClass="entr" presetSubtype="8"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anim calcmode="lin" valueType="num">
                                      <p:cBhvr>
                                        <p:cTn id="23" dur="500" fill="hold"/>
                                        <p:tgtEl>
                                          <p:spTgt spid="2"/>
                                        </p:tgtEl>
                                        <p:attrNameLst>
                                          <p:attrName>ppt_x</p:attrName>
                                        </p:attrNameLst>
                                      </p:cBhvr>
                                      <p:tavLst>
                                        <p:tav tm="0">
                                          <p:val>
                                            <p:strVal val="#ppt_x-#ppt_w/2"/>
                                          </p:val>
                                        </p:tav>
                                        <p:tav tm="100000">
                                          <p:val>
                                            <p:strVal val="#ppt_x"/>
                                          </p:val>
                                        </p:tav>
                                      </p:tavLst>
                                    </p:anim>
                                    <p:anim calcmode="lin" valueType="num">
                                      <p:cBhvr>
                                        <p:cTn id="24" dur="500" fill="hold"/>
                                        <p:tgtEl>
                                          <p:spTgt spid="2"/>
                                        </p:tgtEl>
                                        <p:attrNameLst>
                                          <p:attrName>ppt_y</p:attrName>
                                        </p:attrNameLst>
                                      </p:cBhvr>
                                      <p:tavLst>
                                        <p:tav tm="0">
                                          <p:val>
                                            <p:strVal val="#ppt_y"/>
                                          </p:val>
                                        </p:tav>
                                        <p:tav tm="100000">
                                          <p:val>
                                            <p:strVal val="#ppt_y"/>
                                          </p:val>
                                        </p:tav>
                                      </p:tavLst>
                                    </p:anim>
                                    <p:anim calcmode="lin" valueType="num">
                                      <p:cBhvr>
                                        <p:cTn id="25" dur="500" fill="hold"/>
                                        <p:tgtEl>
                                          <p:spTgt spid="2"/>
                                        </p:tgtEl>
                                        <p:attrNameLst>
                                          <p:attrName>ppt_w</p:attrName>
                                        </p:attrNameLst>
                                      </p:cBhvr>
                                      <p:tavLst>
                                        <p:tav tm="0">
                                          <p:val>
                                            <p:fltVal val="0"/>
                                          </p:val>
                                        </p:tav>
                                        <p:tav tm="100000">
                                          <p:val>
                                            <p:strVal val="#ppt_w"/>
                                          </p:val>
                                        </p:tav>
                                      </p:tavLst>
                                    </p:anim>
                                    <p:anim calcmode="lin" valueType="num">
                                      <p:cBhvr>
                                        <p:cTn id="26" dur="5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17" presetClass="entr" presetSubtype="8" fill="hold" nodeType="clickEffect">
                                  <p:stCondLst>
                                    <p:cond delay="0"/>
                                  </p:stCondLst>
                                  <p:childTnLst>
                                    <p:set>
                                      <p:cBhvr>
                                        <p:cTn id="30" dur="1" fill="hold">
                                          <p:stCondLst>
                                            <p:cond delay="0"/>
                                          </p:stCondLst>
                                        </p:cTn>
                                        <p:tgtEl>
                                          <p:spTgt spid="40"/>
                                        </p:tgtEl>
                                        <p:attrNameLst>
                                          <p:attrName>style.visibility</p:attrName>
                                        </p:attrNameLst>
                                      </p:cBhvr>
                                      <p:to>
                                        <p:strVal val="visible"/>
                                      </p:to>
                                    </p:set>
                                    <p:anim calcmode="lin" valueType="num">
                                      <p:cBhvr>
                                        <p:cTn id="31" dur="500" fill="hold"/>
                                        <p:tgtEl>
                                          <p:spTgt spid="40"/>
                                        </p:tgtEl>
                                        <p:attrNameLst>
                                          <p:attrName>ppt_x</p:attrName>
                                        </p:attrNameLst>
                                      </p:cBhvr>
                                      <p:tavLst>
                                        <p:tav tm="0">
                                          <p:val>
                                            <p:strVal val="#ppt_x-#ppt_w/2"/>
                                          </p:val>
                                        </p:tav>
                                        <p:tav tm="100000">
                                          <p:val>
                                            <p:strVal val="#ppt_x"/>
                                          </p:val>
                                        </p:tav>
                                      </p:tavLst>
                                    </p:anim>
                                    <p:anim calcmode="lin" valueType="num">
                                      <p:cBhvr>
                                        <p:cTn id="32" dur="500" fill="hold"/>
                                        <p:tgtEl>
                                          <p:spTgt spid="40"/>
                                        </p:tgtEl>
                                        <p:attrNameLst>
                                          <p:attrName>ppt_y</p:attrName>
                                        </p:attrNameLst>
                                      </p:cBhvr>
                                      <p:tavLst>
                                        <p:tav tm="0">
                                          <p:val>
                                            <p:strVal val="#ppt_y"/>
                                          </p:val>
                                        </p:tav>
                                        <p:tav tm="100000">
                                          <p:val>
                                            <p:strVal val="#ppt_y"/>
                                          </p:val>
                                        </p:tav>
                                      </p:tavLst>
                                    </p:anim>
                                    <p:anim calcmode="lin" valueType="num">
                                      <p:cBhvr>
                                        <p:cTn id="33" dur="500" fill="hold"/>
                                        <p:tgtEl>
                                          <p:spTgt spid="40"/>
                                        </p:tgtEl>
                                        <p:attrNameLst>
                                          <p:attrName>ppt_w</p:attrName>
                                        </p:attrNameLst>
                                      </p:cBhvr>
                                      <p:tavLst>
                                        <p:tav tm="0">
                                          <p:val>
                                            <p:fltVal val="0"/>
                                          </p:val>
                                        </p:tav>
                                        <p:tav tm="100000">
                                          <p:val>
                                            <p:strVal val="#ppt_w"/>
                                          </p:val>
                                        </p:tav>
                                      </p:tavLst>
                                    </p:anim>
                                    <p:anim calcmode="lin" valueType="num">
                                      <p:cBhvr>
                                        <p:cTn id="34" dur="500" fill="hold"/>
                                        <p:tgtEl>
                                          <p:spTgt spid="4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611A0B33-E522-556A-43CE-F60408793C67}"/>
              </a:ext>
            </a:extLst>
          </p:cNvPr>
          <p:cNvPicPr>
            <a:picLocks noGrp="1" noChangeAspect="1"/>
          </p:cNvPicPr>
          <p:nvPr>
            <p:ph idx="1"/>
          </p:nvPr>
        </p:nvPicPr>
        <p:blipFill rotWithShape="1">
          <a:blip r:embed="rId2"/>
          <a:srcRect l="7444" t="20541" r="73054" b="43920"/>
          <a:stretch/>
        </p:blipFill>
        <p:spPr>
          <a:xfrm>
            <a:off x="8037576" y="1469536"/>
            <a:ext cx="3534872" cy="371511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5" name="Group 4">
            <a:extLst>
              <a:ext uri="{FF2B5EF4-FFF2-40B4-BE49-F238E27FC236}">
                <a16:creationId xmlns:a16="http://schemas.microsoft.com/office/drawing/2014/main" id="{50B96EF6-F696-4610-E720-BD761C263E51}"/>
              </a:ext>
            </a:extLst>
          </p:cNvPr>
          <p:cNvGrpSpPr/>
          <p:nvPr/>
        </p:nvGrpSpPr>
        <p:grpSpPr>
          <a:xfrm>
            <a:off x="503046" y="1666737"/>
            <a:ext cx="5876418" cy="1039418"/>
            <a:chOff x="2251681" y="783771"/>
            <a:chExt cx="7688625" cy="1161946"/>
          </a:xfrm>
        </p:grpSpPr>
        <p:sp>
          <p:nvSpPr>
            <p:cNvPr id="6" name="Rectangle 5">
              <a:extLst>
                <a:ext uri="{FF2B5EF4-FFF2-40B4-BE49-F238E27FC236}">
                  <a16:creationId xmlns:a16="http://schemas.microsoft.com/office/drawing/2014/main" id="{D277CA6C-9456-F2AF-1B8D-0C24FF919DC8}"/>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790BB11A-EDA2-4927-8563-7392C04D4129}"/>
                </a:ext>
              </a:extLst>
            </p:cNvPr>
            <p:cNvGrpSpPr/>
            <p:nvPr/>
          </p:nvGrpSpPr>
          <p:grpSpPr>
            <a:xfrm>
              <a:off x="2251693" y="783771"/>
              <a:ext cx="7688613" cy="1045029"/>
              <a:chOff x="2251693" y="783771"/>
              <a:chExt cx="7688613" cy="1045029"/>
            </a:xfrm>
          </p:grpSpPr>
          <p:sp>
            <p:nvSpPr>
              <p:cNvPr id="8" name="Rectangle 7">
                <a:extLst>
                  <a:ext uri="{FF2B5EF4-FFF2-40B4-BE49-F238E27FC236}">
                    <a16:creationId xmlns:a16="http://schemas.microsoft.com/office/drawing/2014/main" id="{4469F1E1-5BC6-2B9B-0504-5B26E1ED81C6}"/>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CEDEA34-CAF8-6F7B-3373-E454213C979C}"/>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7FC33A6-EBE5-5D70-5EE7-9470DE8EFC41}"/>
                  </a:ext>
                </a:extLst>
              </p:cNvPr>
              <p:cNvSpPr txBox="1"/>
              <p:nvPr/>
            </p:nvSpPr>
            <p:spPr>
              <a:xfrm>
                <a:off x="2922975" y="1041409"/>
                <a:ext cx="900115" cy="516086"/>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01</a:t>
                </a:r>
              </a:p>
            </p:txBody>
          </p:sp>
          <p:cxnSp>
            <p:nvCxnSpPr>
              <p:cNvPr id="13" name="Straight Connector 12">
                <a:extLst>
                  <a:ext uri="{FF2B5EF4-FFF2-40B4-BE49-F238E27FC236}">
                    <a16:creationId xmlns:a16="http://schemas.microsoft.com/office/drawing/2014/main" id="{67419040-45A4-19C7-73C1-7FB98389D059}"/>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1DDD948-19FE-477F-6873-F20606226CC3}"/>
                  </a:ext>
                </a:extLst>
              </p:cNvPr>
              <p:cNvSpPr txBox="1"/>
              <p:nvPr/>
            </p:nvSpPr>
            <p:spPr>
              <a:xfrm>
                <a:off x="3941681" y="1028300"/>
                <a:ext cx="5959823" cy="584898"/>
              </a:xfrm>
              <a:prstGeom prst="rect">
                <a:avLst/>
              </a:prstGeom>
              <a:noFill/>
            </p:spPr>
            <p:txBody>
              <a:bodyPr wrap="square" rtlCol="0">
                <a:spAutoFit/>
              </a:bodyPr>
              <a:lstStyle/>
              <a:p>
                <a:r>
                  <a:rPr lang="en-US" sz="1400" b="1" dirty="0"/>
                  <a:t>The given data suggest that Average Payment Reduction Rate for dialysis of patients is 0.0032%.</a:t>
                </a:r>
              </a:p>
            </p:txBody>
          </p:sp>
        </p:grpSp>
      </p:grpSp>
      <p:grpSp>
        <p:nvGrpSpPr>
          <p:cNvPr id="15" name="Group 14">
            <a:extLst>
              <a:ext uri="{FF2B5EF4-FFF2-40B4-BE49-F238E27FC236}">
                <a16:creationId xmlns:a16="http://schemas.microsoft.com/office/drawing/2014/main" id="{096021DD-D425-8ADA-6975-64C9F3318410}"/>
              </a:ext>
            </a:extLst>
          </p:cNvPr>
          <p:cNvGrpSpPr/>
          <p:nvPr/>
        </p:nvGrpSpPr>
        <p:grpSpPr>
          <a:xfrm>
            <a:off x="503046" y="2974358"/>
            <a:ext cx="5876436" cy="1310952"/>
            <a:chOff x="2251681" y="783771"/>
            <a:chExt cx="7688625" cy="1161946"/>
          </a:xfrm>
        </p:grpSpPr>
        <p:sp>
          <p:nvSpPr>
            <p:cNvPr id="16" name="Rectangle 15">
              <a:extLst>
                <a:ext uri="{FF2B5EF4-FFF2-40B4-BE49-F238E27FC236}">
                  <a16:creationId xmlns:a16="http://schemas.microsoft.com/office/drawing/2014/main" id="{FF0A2D41-2577-2D21-0B4A-7A641AD4FEC3}"/>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91527086-55FC-9EE2-6482-2055D49D9766}"/>
                </a:ext>
              </a:extLst>
            </p:cNvPr>
            <p:cNvGrpSpPr/>
            <p:nvPr/>
          </p:nvGrpSpPr>
          <p:grpSpPr>
            <a:xfrm>
              <a:off x="2251693" y="783771"/>
              <a:ext cx="7688613" cy="1045029"/>
              <a:chOff x="2251693" y="783771"/>
              <a:chExt cx="7688613" cy="1045029"/>
            </a:xfrm>
          </p:grpSpPr>
          <p:sp>
            <p:nvSpPr>
              <p:cNvPr id="18" name="Rectangle 17">
                <a:extLst>
                  <a:ext uri="{FF2B5EF4-FFF2-40B4-BE49-F238E27FC236}">
                    <a16:creationId xmlns:a16="http://schemas.microsoft.com/office/drawing/2014/main" id="{A5D523AF-31C7-7FDD-F86B-F1B9A5B0E5EA}"/>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C02323EA-E940-25F4-D3F2-798019ACA0BF}"/>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770EEE12-7625-6204-2E36-D9628DF82F88}"/>
                  </a:ext>
                </a:extLst>
              </p:cNvPr>
              <p:cNvSpPr txBox="1"/>
              <p:nvPr/>
            </p:nvSpPr>
            <p:spPr>
              <a:xfrm>
                <a:off x="2922976" y="1041409"/>
                <a:ext cx="900115" cy="409191"/>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02</a:t>
                </a:r>
              </a:p>
            </p:txBody>
          </p:sp>
          <p:cxnSp>
            <p:nvCxnSpPr>
              <p:cNvPr id="21" name="Straight Connector 20">
                <a:extLst>
                  <a:ext uri="{FF2B5EF4-FFF2-40B4-BE49-F238E27FC236}">
                    <a16:creationId xmlns:a16="http://schemas.microsoft.com/office/drawing/2014/main" id="{6921D041-926E-1DBD-8742-6FE906185CAF}"/>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67B6E144-4E72-CD29-8ED7-7B440AF77AD8}"/>
                  </a:ext>
                </a:extLst>
              </p:cNvPr>
              <p:cNvSpPr txBox="1"/>
              <p:nvPr/>
            </p:nvSpPr>
            <p:spPr>
              <a:xfrm>
                <a:off x="3941679" y="1028300"/>
                <a:ext cx="5959823" cy="654706"/>
              </a:xfrm>
              <a:prstGeom prst="rect">
                <a:avLst/>
              </a:prstGeom>
              <a:noFill/>
            </p:spPr>
            <p:txBody>
              <a:bodyPr wrap="square" rtlCol="0">
                <a:spAutoFit/>
              </a:bodyPr>
              <a:lstStyle/>
              <a:p>
                <a:r>
                  <a:rPr lang="en-US" sz="1400" b="1" dirty="0"/>
                  <a:t>This rate signifies a minimal reduction in payments for dialysis services. The financial impact on providers or facilities is relatively modest.</a:t>
                </a:r>
              </a:p>
            </p:txBody>
          </p:sp>
        </p:grpSp>
      </p:grpSp>
      <p:grpSp>
        <p:nvGrpSpPr>
          <p:cNvPr id="23" name="Group 22">
            <a:extLst>
              <a:ext uri="{FF2B5EF4-FFF2-40B4-BE49-F238E27FC236}">
                <a16:creationId xmlns:a16="http://schemas.microsoft.com/office/drawing/2014/main" id="{29A88342-0EFB-9BC3-B880-6AA6C0A76982}"/>
              </a:ext>
            </a:extLst>
          </p:cNvPr>
          <p:cNvGrpSpPr/>
          <p:nvPr/>
        </p:nvGrpSpPr>
        <p:grpSpPr>
          <a:xfrm>
            <a:off x="503046" y="4550562"/>
            <a:ext cx="5876436" cy="1310951"/>
            <a:chOff x="2251681" y="783771"/>
            <a:chExt cx="7688625" cy="1161946"/>
          </a:xfrm>
        </p:grpSpPr>
        <p:sp>
          <p:nvSpPr>
            <p:cNvPr id="24" name="Rectangle 23">
              <a:extLst>
                <a:ext uri="{FF2B5EF4-FFF2-40B4-BE49-F238E27FC236}">
                  <a16:creationId xmlns:a16="http://schemas.microsoft.com/office/drawing/2014/main" id="{9215418F-66EF-5F32-CE90-6D7654908A35}"/>
                </a:ext>
              </a:extLst>
            </p:cNvPr>
            <p:cNvSpPr/>
            <p:nvPr/>
          </p:nvSpPr>
          <p:spPr>
            <a:xfrm>
              <a:off x="2251681" y="1715075"/>
              <a:ext cx="7688602" cy="230642"/>
            </a:xfrm>
            <a:prstGeom prst="rect">
              <a:avLst/>
            </a:prstGeom>
            <a:solidFill>
              <a:schemeClr val="tx1">
                <a:alpha val="74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8D0B5EB5-420E-C044-09BF-9A0B6A1F9DDB}"/>
                </a:ext>
              </a:extLst>
            </p:cNvPr>
            <p:cNvGrpSpPr/>
            <p:nvPr/>
          </p:nvGrpSpPr>
          <p:grpSpPr>
            <a:xfrm>
              <a:off x="2251693" y="783771"/>
              <a:ext cx="7688613" cy="1045029"/>
              <a:chOff x="2251693" y="783771"/>
              <a:chExt cx="7688613" cy="1045029"/>
            </a:xfrm>
          </p:grpSpPr>
          <p:sp>
            <p:nvSpPr>
              <p:cNvPr id="26" name="Rectangle 25">
                <a:extLst>
                  <a:ext uri="{FF2B5EF4-FFF2-40B4-BE49-F238E27FC236}">
                    <a16:creationId xmlns:a16="http://schemas.microsoft.com/office/drawing/2014/main" id="{4E14BCD8-E3DA-8E94-CC87-7A97B98067DE}"/>
                  </a:ext>
                </a:extLst>
              </p:cNvPr>
              <p:cNvSpPr/>
              <p:nvPr/>
            </p:nvSpPr>
            <p:spPr>
              <a:xfrm>
                <a:off x="2251693" y="783771"/>
                <a:ext cx="7688613" cy="1045029"/>
              </a:xfrm>
              <a:prstGeom prst="rect">
                <a:avLst/>
              </a:prstGeom>
              <a:gradFill>
                <a:gsLst>
                  <a:gs pos="0">
                    <a:schemeClr val="bg1">
                      <a:lumMod val="50000"/>
                    </a:schemeClr>
                  </a:gs>
                  <a:gs pos="97000">
                    <a:schemeClr val="bg1"/>
                  </a:gs>
                  <a:gs pos="4000">
                    <a:schemeClr val="bg1"/>
                  </a:gs>
                  <a:gs pos="100000">
                    <a:schemeClr val="bg1">
                      <a:lumMod val="5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766E92E1-2715-10E8-F4C4-0C992A72F608}"/>
                  </a:ext>
                </a:extLst>
              </p:cNvPr>
              <p:cNvSpPr/>
              <p:nvPr/>
            </p:nvSpPr>
            <p:spPr>
              <a:xfrm>
                <a:off x="2251693" y="783771"/>
                <a:ext cx="7688613" cy="230642"/>
              </a:xfrm>
              <a:prstGeom prst="rect">
                <a:avLst/>
              </a:prstGeom>
              <a:gradFill>
                <a:gsLst>
                  <a:gs pos="0">
                    <a:srgbClr val="FFC000"/>
                  </a:gs>
                  <a:gs pos="97000">
                    <a:srgbClr val="FFFF00"/>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C9FFEB09-EB15-8E90-1D0A-FB211CBDBF2A}"/>
                  </a:ext>
                </a:extLst>
              </p:cNvPr>
              <p:cNvSpPr txBox="1"/>
              <p:nvPr/>
            </p:nvSpPr>
            <p:spPr>
              <a:xfrm>
                <a:off x="2922976" y="1041409"/>
                <a:ext cx="900115" cy="409191"/>
              </a:xfrm>
              <a:prstGeom prst="rect">
                <a:avLst/>
              </a:prstGeom>
              <a:noFill/>
            </p:spPr>
            <p:txBody>
              <a:bodyPr wrap="square" rtlCol="0">
                <a:spAutoFit/>
              </a:bodyPr>
              <a:lstStyle/>
              <a:p>
                <a:pPr algn="ctr"/>
                <a:r>
                  <a:rPr lang="en-US" sz="2400" b="1" dirty="0">
                    <a:solidFill>
                      <a:schemeClr val="accent3">
                        <a:lumMod val="60000"/>
                        <a:lumOff val="40000"/>
                      </a:schemeClr>
                    </a:solidFill>
                    <a:latin typeface="Futura BdCn BT" panose="020B0706020204020204" pitchFamily="34" charset="0"/>
                  </a:rPr>
                  <a:t>03</a:t>
                </a:r>
              </a:p>
            </p:txBody>
          </p:sp>
          <p:cxnSp>
            <p:nvCxnSpPr>
              <p:cNvPr id="29" name="Straight Connector 28">
                <a:extLst>
                  <a:ext uri="{FF2B5EF4-FFF2-40B4-BE49-F238E27FC236}">
                    <a16:creationId xmlns:a16="http://schemas.microsoft.com/office/drawing/2014/main" id="{FD2C29F2-1BEE-6CC2-F95F-190B86FB5869}"/>
                  </a:ext>
                </a:extLst>
              </p:cNvPr>
              <p:cNvCxnSpPr/>
              <p:nvPr/>
            </p:nvCxnSpPr>
            <p:spPr>
              <a:xfrm>
                <a:off x="3771900" y="1093331"/>
                <a:ext cx="0" cy="463412"/>
              </a:xfrm>
              <a:prstGeom prst="line">
                <a:avLst/>
              </a:prstGeom>
              <a:ln>
                <a:solidFill>
                  <a:srgbClr val="44525A"/>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F16E707-B52C-EE3E-3233-29FC46216596}"/>
                  </a:ext>
                </a:extLst>
              </p:cNvPr>
              <p:cNvSpPr txBox="1"/>
              <p:nvPr/>
            </p:nvSpPr>
            <p:spPr>
              <a:xfrm>
                <a:off x="3941679" y="1028300"/>
                <a:ext cx="5959823" cy="654706"/>
              </a:xfrm>
              <a:prstGeom prst="rect">
                <a:avLst/>
              </a:prstGeom>
              <a:noFill/>
            </p:spPr>
            <p:txBody>
              <a:bodyPr wrap="square" rtlCol="0">
                <a:spAutoFit/>
              </a:bodyPr>
              <a:lstStyle/>
              <a:p>
                <a:r>
                  <a:rPr lang="en-US" sz="1400" b="1" dirty="0"/>
                  <a:t>Healthcare institutions should carefully manage payment reductions while maintaining the quality of care for dialysis patients.</a:t>
                </a:r>
              </a:p>
            </p:txBody>
          </p:sp>
        </p:grpSp>
      </p:grpSp>
      <p:pic>
        <p:nvPicPr>
          <p:cNvPr id="31" name="Graphic 30" descr="Lightbulb">
            <a:extLst>
              <a:ext uri="{FF2B5EF4-FFF2-40B4-BE49-F238E27FC236}">
                <a16:creationId xmlns:a16="http://schemas.microsoft.com/office/drawing/2014/main" id="{168A4F03-DECF-4373-B6C1-E5713FF90BB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517573" y="1979726"/>
            <a:ext cx="457200" cy="457200"/>
          </a:xfrm>
          <a:prstGeom prst="rect">
            <a:avLst/>
          </a:prstGeom>
        </p:spPr>
      </p:pic>
      <p:pic>
        <p:nvPicPr>
          <p:cNvPr id="32" name="Graphic 31" descr="Lightbulb">
            <a:extLst>
              <a:ext uri="{FF2B5EF4-FFF2-40B4-BE49-F238E27FC236}">
                <a16:creationId xmlns:a16="http://schemas.microsoft.com/office/drawing/2014/main" id="{A83D4F0B-0175-5DBE-7177-793F7BD11E7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94037" y="3403139"/>
            <a:ext cx="457200" cy="457200"/>
          </a:xfrm>
          <a:prstGeom prst="rect">
            <a:avLst/>
          </a:prstGeom>
        </p:spPr>
      </p:pic>
      <p:pic>
        <p:nvPicPr>
          <p:cNvPr id="33" name="Graphic 32" descr="Lightbulb">
            <a:extLst>
              <a:ext uri="{FF2B5EF4-FFF2-40B4-BE49-F238E27FC236}">
                <a16:creationId xmlns:a16="http://schemas.microsoft.com/office/drawing/2014/main" id="{63DD683C-3F66-52CD-DB4D-99F4CD14FFD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503046" y="5041592"/>
            <a:ext cx="457200" cy="457200"/>
          </a:xfrm>
          <a:prstGeom prst="rect">
            <a:avLst/>
          </a:prstGeom>
        </p:spPr>
      </p:pic>
    </p:spTree>
    <p:extLst>
      <p:ext uri="{BB962C8B-B14F-4D97-AF65-F5344CB8AC3E}">
        <p14:creationId xmlns:p14="http://schemas.microsoft.com/office/powerpoint/2010/main" val="11739850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ppt_x-#ppt_w/2"/>
                                          </p:val>
                                        </p:tav>
                                        <p:tav tm="100000">
                                          <p:val>
                                            <p:strVal val="#ppt_x"/>
                                          </p:val>
                                        </p:tav>
                                      </p:tavLst>
                                    </p:anim>
                                    <p:anim calcmode="lin" valueType="num">
                                      <p:cBhvr>
                                        <p:cTn id="8" dur="500" fill="hold"/>
                                        <p:tgtEl>
                                          <p:spTgt spid="5"/>
                                        </p:tgtEl>
                                        <p:attrNameLst>
                                          <p:attrName>ppt_y</p:attrName>
                                        </p:attrNameLst>
                                      </p:cBhvr>
                                      <p:tavLst>
                                        <p:tav tm="0">
                                          <p:val>
                                            <p:strVal val="#ppt_y"/>
                                          </p:val>
                                        </p:tav>
                                        <p:tav tm="100000">
                                          <p:val>
                                            <p:strVal val="#ppt_y"/>
                                          </p:val>
                                        </p:tav>
                                      </p:tavLst>
                                    </p:anim>
                                    <p:anim calcmode="lin" valueType="num">
                                      <p:cBhvr>
                                        <p:cTn id="9" dur="500" fill="hold"/>
                                        <p:tgtEl>
                                          <p:spTgt spid="5"/>
                                        </p:tgtEl>
                                        <p:attrNameLst>
                                          <p:attrName>ppt_w</p:attrName>
                                        </p:attrNameLst>
                                      </p:cBhvr>
                                      <p:tavLst>
                                        <p:tav tm="0">
                                          <p:val>
                                            <p:fltVal val="0"/>
                                          </p:val>
                                        </p:tav>
                                        <p:tav tm="100000">
                                          <p:val>
                                            <p:strVal val="#ppt_w"/>
                                          </p:val>
                                        </p:tav>
                                      </p:tavLst>
                                    </p:anim>
                                    <p:anim calcmode="lin" valueType="num">
                                      <p:cBhvr>
                                        <p:cTn id="10" dur="500" fill="hold"/>
                                        <p:tgtEl>
                                          <p:spTgt spid="5"/>
                                        </p:tgtEl>
                                        <p:attrNameLst>
                                          <p:attrName>ppt_h</p:attrName>
                                        </p:attrNameLst>
                                      </p:cBhvr>
                                      <p:tavLst>
                                        <p:tav tm="0">
                                          <p:val>
                                            <p:strVal val="#ppt_h"/>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17" presetClass="entr" presetSubtype="8"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ppt_x</p:attrName>
                                        </p:attrNameLst>
                                      </p:cBhvr>
                                      <p:tavLst>
                                        <p:tav tm="0">
                                          <p:val>
                                            <p:strVal val="#ppt_x-#ppt_w/2"/>
                                          </p:val>
                                        </p:tav>
                                        <p:tav tm="100000">
                                          <p:val>
                                            <p:strVal val="#ppt_x"/>
                                          </p:val>
                                        </p:tav>
                                      </p:tavLst>
                                    </p:anim>
                                    <p:anim calcmode="lin" valueType="num">
                                      <p:cBhvr>
                                        <p:cTn id="16" dur="500" fill="hold"/>
                                        <p:tgtEl>
                                          <p:spTgt spid="15"/>
                                        </p:tgtEl>
                                        <p:attrNameLst>
                                          <p:attrName>ppt_y</p:attrName>
                                        </p:attrNameLst>
                                      </p:cBhvr>
                                      <p:tavLst>
                                        <p:tav tm="0">
                                          <p:val>
                                            <p:strVal val="#ppt_y"/>
                                          </p:val>
                                        </p:tav>
                                        <p:tav tm="100000">
                                          <p:val>
                                            <p:strVal val="#ppt_y"/>
                                          </p:val>
                                        </p:tav>
                                      </p:tavLst>
                                    </p:anim>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strVal val="#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17" presetClass="entr" presetSubtype="8" fill="hold" nodeType="click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p:cTn id="23" dur="500" fill="hold"/>
                                        <p:tgtEl>
                                          <p:spTgt spid="23"/>
                                        </p:tgtEl>
                                        <p:attrNameLst>
                                          <p:attrName>ppt_x</p:attrName>
                                        </p:attrNameLst>
                                      </p:cBhvr>
                                      <p:tavLst>
                                        <p:tav tm="0">
                                          <p:val>
                                            <p:strVal val="#ppt_x-#ppt_w/2"/>
                                          </p:val>
                                        </p:tav>
                                        <p:tav tm="100000">
                                          <p:val>
                                            <p:strVal val="#ppt_x"/>
                                          </p:val>
                                        </p:tav>
                                      </p:tavLst>
                                    </p:anim>
                                    <p:anim calcmode="lin" valueType="num">
                                      <p:cBhvr>
                                        <p:cTn id="24" dur="500" fill="hold"/>
                                        <p:tgtEl>
                                          <p:spTgt spid="23"/>
                                        </p:tgtEl>
                                        <p:attrNameLst>
                                          <p:attrName>ppt_y</p:attrName>
                                        </p:attrNameLst>
                                      </p:cBhvr>
                                      <p:tavLst>
                                        <p:tav tm="0">
                                          <p:val>
                                            <p:strVal val="#ppt_y"/>
                                          </p:val>
                                        </p:tav>
                                        <p:tav tm="100000">
                                          <p:val>
                                            <p:strVal val="#ppt_y"/>
                                          </p:val>
                                        </p:tav>
                                      </p:tavLst>
                                    </p:anim>
                                    <p:anim calcmode="lin" valueType="num">
                                      <p:cBhvr>
                                        <p:cTn id="25" dur="500" fill="hold"/>
                                        <p:tgtEl>
                                          <p:spTgt spid="23"/>
                                        </p:tgtEl>
                                        <p:attrNameLst>
                                          <p:attrName>ppt_w</p:attrName>
                                        </p:attrNameLst>
                                      </p:cBhvr>
                                      <p:tavLst>
                                        <p:tav tm="0">
                                          <p:val>
                                            <p:fltVal val="0"/>
                                          </p:val>
                                        </p:tav>
                                        <p:tav tm="100000">
                                          <p:val>
                                            <p:strVal val="#ppt_w"/>
                                          </p:val>
                                        </p:tav>
                                      </p:tavLst>
                                    </p:anim>
                                    <p:anim calcmode="lin" valueType="num">
                                      <p:cBhvr>
                                        <p:cTn id="26" dur="500" fill="hold"/>
                                        <p:tgtEl>
                                          <p:spTgt spid="2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5661017" y="540327"/>
            <a:ext cx="863600" cy="5805055"/>
          </a:xfrm>
          <a:prstGeom prst="roundRect">
            <a:avLst>
              <a:gd name="adj" fmla="val 11854"/>
            </a:avLst>
          </a:prstGeom>
          <a:solidFill>
            <a:srgbClr val="1F38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85" name="Google Shape;85;p1"/>
          <p:cNvGrpSpPr/>
          <p:nvPr/>
        </p:nvGrpSpPr>
        <p:grpSpPr>
          <a:xfrm>
            <a:off x="5771755" y="1262207"/>
            <a:ext cx="137160" cy="4395461"/>
            <a:chOff x="5771755" y="1262207"/>
            <a:chExt cx="137160" cy="4395461"/>
          </a:xfrm>
        </p:grpSpPr>
        <p:sp>
          <p:nvSpPr>
            <p:cNvPr id="86" name="Google Shape;86;p1"/>
            <p:cNvSpPr/>
            <p:nvPr/>
          </p:nvSpPr>
          <p:spPr>
            <a:xfrm>
              <a:off x="5771755" y="1262207"/>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7" name="Google Shape;87;p1"/>
            <p:cNvSpPr/>
            <p:nvPr/>
          </p:nvSpPr>
          <p:spPr>
            <a:xfrm>
              <a:off x="5771755" y="1752664"/>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8" name="Google Shape;88;p1"/>
            <p:cNvSpPr/>
            <p:nvPr/>
          </p:nvSpPr>
          <p:spPr>
            <a:xfrm>
              <a:off x="5771755" y="2506262"/>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9" name="Google Shape;89;p1"/>
            <p:cNvSpPr/>
            <p:nvPr/>
          </p:nvSpPr>
          <p:spPr>
            <a:xfrm>
              <a:off x="5771755" y="2996719"/>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0" name="Google Shape;90;p1"/>
            <p:cNvSpPr/>
            <p:nvPr/>
          </p:nvSpPr>
          <p:spPr>
            <a:xfrm>
              <a:off x="5771755" y="3787038"/>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1" name="Google Shape;91;p1"/>
            <p:cNvSpPr/>
            <p:nvPr/>
          </p:nvSpPr>
          <p:spPr>
            <a:xfrm>
              <a:off x="5771755" y="4277495"/>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2" name="Google Shape;92;p1"/>
            <p:cNvSpPr/>
            <p:nvPr/>
          </p:nvSpPr>
          <p:spPr>
            <a:xfrm>
              <a:off x="5771755" y="5030051"/>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3" name="Google Shape;93;p1"/>
            <p:cNvSpPr/>
            <p:nvPr/>
          </p:nvSpPr>
          <p:spPr>
            <a:xfrm>
              <a:off x="5771755" y="5520508"/>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94" name="Google Shape;94;p1"/>
          <p:cNvGrpSpPr/>
          <p:nvPr/>
        </p:nvGrpSpPr>
        <p:grpSpPr>
          <a:xfrm>
            <a:off x="6303391" y="1262207"/>
            <a:ext cx="137160" cy="4395461"/>
            <a:chOff x="5771755" y="1262207"/>
            <a:chExt cx="137160" cy="4395461"/>
          </a:xfrm>
        </p:grpSpPr>
        <p:sp>
          <p:nvSpPr>
            <p:cNvPr id="95" name="Google Shape;95;p1"/>
            <p:cNvSpPr/>
            <p:nvPr/>
          </p:nvSpPr>
          <p:spPr>
            <a:xfrm>
              <a:off x="5771755" y="1262207"/>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6" name="Google Shape;96;p1"/>
            <p:cNvSpPr/>
            <p:nvPr/>
          </p:nvSpPr>
          <p:spPr>
            <a:xfrm>
              <a:off x="5771755" y="1752664"/>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7" name="Google Shape;97;p1"/>
            <p:cNvSpPr/>
            <p:nvPr/>
          </p:nvSpPr>
          <p:spPr>
            <a:xfrm>
              <a:off x="5771755" y="2506262"/>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8" name="Google Shape;98;p1"/>
            <p:cNvSpPr/>
            <p:nvPr/>
          </p:nvSpPr>
          <p:spPr>
            <a:xfrm>
              <a:off x="5771755" y="2996719"/>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9" name="Google Shape;99;p1"/>
            <p:cNvSpPr/>
            <p:nvPr/>
          </p:nvSpPr>
          <p:spPr>
            <a:xfrm>
              <a:off x="5771755" y="3787038"/>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0" name="Google Shape;100;p1"/>
            <p:cNvSpPr/>
            <p:nvPr/>
          </p:nvSpPr>
          <p:spPr>
            <a:xfrm>
              <a:off x="5771755" y="4277495"/>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1" name="Google Shape;101;p1"/>
            <p:cNvSpPr/>
            <p:nvPr/>
          </p:nvSpPr>
          <p:spPr>
            <a:xfrm>
              <a:off x="5771755" y="5030051"/>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2" name="Google Shape;102;p1"/>
            <p:cNvSpPr/>
            <p:nvPr/>
          </p:nvSpPr>
          <p:spPr>
            <a:xfrm>
              <a:off x="5771755" y="5520508"/>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103" name="Google Shape;103;p1"/>
          <p:cNvGrpSpPr/>
          <p:nvPr/>
        </p:nvGrpSpPr>
        <p:grpSpPr>
          <a:xfrm>
            <a:off x="1549399" y="1074056"/>
            <a:ext cx="4328165" cy="957944"/>
            <a:chOff x="1549399" y="1074056"/>
            <a:chExt cx="4328165" cy="957944"/>
          </a:xfrm>
        </p:grpSpPr>
        <p:grpSp>
          <p:nvGrpSpPr>
            <p:cNvPr id="104" name="Google Shape;104;p1"/>
            <p:cNvGrpSpPr/>
            <p:nvPr/>
          </p:nvGrpSpPr>
          <p:grpSpPr>
            <a:xfrm>
              <a:off x="1549399" y="1074056"/>
              <a:ext cx="3907976" cy="957944"/>
              <a:chOff x="388255" y="1262742"/>
              <a:chExt cx="3907976" cy="957944"/>
            </a:xfrm>
          </p:grpSpPr>
          <p:sp>
            <p:nvSpPr>
              <p:cNvPr id="106" name="Google Shape;106;p1"/>
              <p:cNvSpPr/>
              <p:nvPr/>
            </p:nvSpPr>
            <p:spPr>
              <a:xfrm>
                <a:off x="388255" y="1262742"/>
                <a:ext cx="863601" cy="957943"/>
              </a:xfrm>
              <a:prstGeom prst="roundRect">
                <a:avLst>
                  <a:gd name="adj" fmla="val 16667"/>
                </a:avLst>
              </a:prstGeom>
              <a:solidFill>
                <a:srgbClr val="F9C84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7" name="Google Shape;107;p1"/>
              <p:cNvSpPr/>
              <p:nvPr/>
            </p:nvSpPr>
            <p:spPr>
              <a:xfrm>
                <a:off x="566057" y="1262743"/>
                <a:ext cx="3701144" cy="957943"/>
              </a:xfrm>
              <a:prstGeom prst="rect">
                <a:avLst/>
              </a:prstGeom>
              <a:solidFill>
                <a:schemeClr val="lt1"/>
              </a:solidFill>
              <a:ln>
                <a:noFill/>
              </a:ln>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8" name="Google Shape;108;p1"/>
              <p:cNvSpPr/>
              <p:nvPr/>
            </p:nvSpPr>
            <p:spPr>
              <a:xfrm>
                <a:off x="3243941" y="1262742"/>
                <a:ext cx="863601" cy="957943"/>
              </a:xfrm>
              <a:prstGeom prst="roundRect">
                <a:avLst>
                  <a:gd name="adj" fmla="val 9944"/>
                </a:avLst>
              </a:prstGeom>
              <a:solidFill>
                <a:srgbClr val="F9C84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9" name="Google Shape;109;p1"/>
              <p:cNvSpPr/>
              <p:nvPr/>
            </p:nvSpPr>
            <p:spPr>
              <a:xfrm>
                <a:off x="3432630" y="1262742"/>
                <a:ext cx="863601" cy="957943"/>
              </a:xfrm>
              <a:prstGeom prst="rect">
                <a:avLst/>
              </a:prstGeom>
              <a:solidFill>
                <a:srgbClr val="5151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0" name="Google Shape;110;p1"/>
              <p:cNvSpPr txBox="1"/>
              <p:nvPr/>
            </p:nvSpPr>
            <p:spPr>
              <a:xfrm>
                <a:off x="3595003" y="1394814"/>
                <a:ext cx="56243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Poppins"/>
                    <a:ea typeface="Poppins"/>
                    <a:cs typeface="Poppins"/>
                    <a:sym typeface="Poppins"/>
                  </a:rPr>
                  <a:t>01</a:t>
                </a:r>
                <a:endParaRPr sz="1400" b="0" i="0" u="none" strike="noStrike" cap="none">
                  <a:solidFill>
                    <a:srgbClr val="000000"/>
                  </a:solidFill>
                  <a:latin typeface="Arial"/>
                  <a:ea typeface="Arial"/>
                  <a:cs typeface="Arial"/>
                  <a:sym typeface="Arial"/>
                </a:endParaRPr>
              </a:p>
            </p:txBody>
          </p:sp>
          <p:sp>
            <p:nvSpPr>
              <p:cNvPr id="114" name="Google Shape;114;p1"/>
              <p:cNvSpPr txBox="1"/>
              <p:nvPr/>
            </p:nvSpPr>
            <p:spPr>
              <a:xfrm>
                <a:off x="733563" y="1300979"/>
                <a:ext cx="2608826" cy="861734"/>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100"/>
                  <a:buFont typeface="Arial"/>
                  <a:buNone/>
                </a:pPr>
                <a:r>
                  <a:rPr lang="en-US" sz="1000" b="1" i="0" u="none" strike="noStrike" cap="none" dirty="0">
                    <a:solidFill>
                      <a:srgbClr val="000000"/>
                    </a:solidFill>
                    <a:ea typeface="Arial"/>
                    <a:cs typeface="Arial"/>
                    <a:sym typeface="Arial"/>
                  </a:rPr>
                  <a:t>Quality Of Care : Need to check if there's a gap in the quality of care given by these places. We should look at things how well patients do, how safe they are regardless of facility type.</a:t>
                </a:r>
                <a:endParaRPr sz="1000" b="1" i="0" u="none" strike="noStrike" cap="none" dirty="0">
                  <a:solidFill>
                    <a:srgbClr val="000000"/>
                  </a:solidFill>
                  <a:ea typeface="Arial"/>
                  <a:cs typeface="Arial"/>
                  <a:sym typeface="Arial"/>
                </a:endParaRPr>
              </a:p>
            </p:txBody>
          </p:sp>
        </p:grpSp>
        <p:sp>
          <p:nvSpPr>
            <p:cNvPr id="115" name="Google Shape;115;p1"/>
            <p:cNvSpPr/>
            <p:nvPr/>
          </p:nvSpPr>
          <p:spPr>
            <a:xfrm>
              <a:off x="5218552" y="1262207"/>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 name="Google Shape;116;p1"/>
            <p:cNvSpPr/>
            <p:nvPr/>
          </p:nvSpPr>
          <p:spPr>
            <a:xfrm>
              <a:off x="5218552" y="1752664"/>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17" name="Google Shape;117;p1"/>
            <p:cNvGrpSpPr/>
            <p:nvPr/>
          </p:nvGrpSpPr>
          <p:grpSpPr>
            <a:xfrm>
              <a:off x="5255781" y="1310097"/>
              <a:ext cx="621783" cy="535502"/>
              <a:chOff x="5255781" y="1310097"/>
              <a:chExt cx="621783" cy="535502"/>
            </a:xfrm>
          </p:grpSpPr>
          <p:sp>
            <p:nvSpPr>
              <p:cNvPr id="118" name="Google Shape;118;p1"/>
              <p:cNvSpPr/>
              <p:nvPr/>
            </p:nvSpPr>
            <p:spPr>
              <a:xfrm>
                <a:off x="5255781" y="131009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9" name="Google Shape;119;p1"/>
              <p:cNvSpPr/>
              <p:nvPr/>
            </p:nvSpPr>
            <p:spPr>
              <a:xfrm>
                <a:off x="5255781" y="179294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grpSp>
        <p:nvGrpSpPr>
          <p:cNvPr id="120" name="Google Shape;120;p1"/>
          <p:cNvGrpSpPr/>
          <p:nvPr/>
        </p:nvGrpSpPr>
        <p:grpSpPr>
          <a:xfrm>
            <a:off x="6269140" y="1062777"/>
            <a:ext cx="4380744" cy="959356"/>
            <a:chOff x="6366125" y="1062777"/>
            <a:chExt cx="4380744" cy="959356"/>
          </a:xfrm>
        </p:grpSpPr>
        <p:grpSp>
          <p:nvGrpSpPr>
            <p:cNvPr id="121" name="Google Shape;121;p1"/>
            <p:cNvGrpSpPr/>
            <p:nvPr/>
          </p:nvGrpSpPr>
          <p:grpSpPr>
            <a:xfrm>
              <a:off x="6838893" y="1062777"/>
              <a:ext cx="3907976" cy="959356"/>
              <a:chOff x="6508694" y="1440148"/>
              <a:chExt cx="3907976" cy="959356"/>
            </a:xfrm>
          </p:grpSpPr>
          <p:sp>
            <p:nvSpPr>
              <p:cNvPr id="123" name="Google Shape;123;p1"/>
              <p:cNvSpPr/>
              <p:nvPr/>
            </p:nvSpPr>
            <p:spPr>
              <a:xfrm flipH="1">
                <a:off x="9553069" y="1441560"/>
                <a:ext cx="863601" cy="957943"/>
              </a:xfrm>
              <a:prstGeom prst="roundRect">
                <a:avLst>
                  <a:gd name="adj" fmla="val 16667"/>
                </a:avLst>
              </a:prstGeom>
              <a:solidFill>
                <a:srgbClr val="F1734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4" name="Google Shape;124;p1"/>
              <p:cNvSpPr/>
              <p:nvPr/>
            </p:nvSpPr>
            <p:spPr>
              <a:xfrm flipH="1">
                <a:off x="6537724" y="1441561"/>
                <a:ext cx="3701144" cy="9579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5" name="Google Shape;125;p1"/>
              <p:cNvSpPr/>
              <p:nvPr/>
            </p:nvSpPr>
            <p:spPr>
              <a:xfrm flipH="1">
                <a:off x="6697383" y="1441560"/>
                <a:ext cx="863601" cy="957943"/>
              </a:xfrm>
              <a:prstGeom prst="roundRect">
                <a:avLst>
                  <a:gd name="adj" fmla="val 9944"/>
                </a:avLst>
              </a:prstGeom>
              <a:solidFill>
                <a:srgbClr val="F1734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6" name="Google Shape;126;p1"/>
              <p:cNvSpPr/>
              <p:nvPr/>
            </p:nvSpPr>
            <p:spPr>
              <a:xfrm flipH="1">
                <a:off x="6508694" y="1441560"/>
                <a:ext cx="863601" cy="957943"/>
              </a:xfrm>
              <a:prstGeom prst="rect">
                <a:avLst/>
              </a:prstGeom>
              <a:solidFill>
                <a:srgbClr val="5151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7" name="Google Shape;127;p1"/>
              <p:cNvSpPr txBox="1"/>
              <p:nvPr/>
            </p:nvSpPr>
            <p:spPr>
              <a:xfrm flipH="1">
                <a:off x="6647492" y="1573632"/>
                <a:ext cx="56243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Poppins"/>
                    <a:ea typeface="Poppins"/>
                    <a:cs typeface="Poppins"/>
                    <a:sym typeface="Poppins"/>
                  </a:rPr>
                  <a:t>02</a:t>
                </a:r>
                <a:endParaRPr sz="1400" b="0" i="0" u="none" strike="noStrike" cap="none">
                  <a:solidFill>
                    <a:srgbClr val="000000"/>
                  </a:solidFill>
                  <a:latin typeface="Arial"/>
                  <a:ea typeface="Arial"/>
                  <a:cs typeface="Arial"/>
                  <a:sym typeface="Arial"/>
                </a:endParaRPr>
              </a:p>
            </p:txBody>
          </p:sp>
          <p:sp>
            <p:nvSpPr>
              <p:cNvPr id="131" name="Google Shape;131;p1"/>
              <p:cNvSpPr txBox="1"/>
              <p:nvPr/>
            </p:nvSpPr>
            <p:spPr>
              <a:xfrm flipH="1">
                <a:off x="7720643" y="1440148"/>
                <a:ext cx="2396255" cy="90020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US" sz="1050" b="1" i="0" u="none" strike="noStrike" cap="none" dirty="0">
                    <a:solidFill>
                      <a:schemeClr val="bg1"/>
                    </a:solidFill>
                    <a:ea typeface="Arial"/>
                    <a:cs typeface="Arial"/>
                    <a:sym typeface="Arial"/>
                  </a:rPr>
                  <a:t> Consider Conducting Patient satisfaction surveys to understand the experience of patients in different summaries. Use patients feedback to make improvements.</a:t>
                </a:r>
                <a:endParaRPr sz="1050" b="1" i="0" u="none" strike="noStrike" cap="none" dirty="0">
                  <a:solidFill>
                    <a:schemeClr val="bg1"/>
                  </a:solidFill>
                  <a:ea typeface="Arial"/>
                  <a:cs typeface="Arial"/>
                  <a:sym typeface="Arial"/>
                </a:endParaRPr>
              </a:p>
            </p:txBody>
          </p:sp>
        </p:grpSp>
        <p:sp>
          <p:nvSpPr>
            <p:cNvPr id="132" name="Google Shape;132;p1"/>
            <p:cNvSpPr/>
            <p:nvPr/>
          </p:nvSpPr>
          <p:spPr>
            <a:xfrm>
              <a:off x="6889255" y="1262207"/>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3" name="Google Shape;133;p1"/>
            <p:cNvSpPr/>
            <p:nvPr/>
          </p:nvSpPr>
          <p:spPr>
            <a:xfrm>
              <a:off x="6889255" y="1752664"/>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34" name="Google Shape;134;p1"/>
            <p:cNvGrpSpPr/>
            <p:nvPr/>
          </p:nvGrpSpPr>
          <p:grpSpPr>
            <a:xfrm>
              <a:off x="6366125" y="1310097"/>
              <a:ext cx="621783" cy="535502"/>
              <a:chOff x="5255781" y="1310097"/>
              <a:chExt cx="621783" cy="535502"/>
            </a:xfrm>
          </p:grpSpPr>
          <p:sp>
            <p:nvSpPr>
              <p:cNvPr id="135" name="Google Shape;135;p1"/>
              <p:cNvSpPr/>
              <p:nvPr/>
            </p:nvSpPr>
            <p:spPr>
              <a:xfrm>
                <a:off x="5255781" y="131009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6" name="Google Shape;136;p1"/>
              <p:cNvSpPr/>
              <p:nvPr/>
            </p:nvSpPr>
            <p:spPr>
              <a:xfrm>
                <a:off x="5255781" y="179294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grpSp>
        <p:nvGrpSpPr>
          <p:cNvPr id="137" name="Google Shape;137;p1"/>
          <p:cNvGrpSpPr/>
          <p:nvPr/>
        </p:nvGrpSpPr>
        <p:grpSpPr>
          <a:xfrm>
            <a:off x="1549399" y="2338087"/>
            <a:ext cx="4328165" cy="957944"/>
            <a:chOff x="1549399" y="2338087"/>
            <a:chExt cx="4328165" cy="957944"/>
          </a:xfrm>
        </p:grpSpPr>
        <p:grpSp>
          <p:nvGrpSpPr>
            <p:cNvPr id="138" name="Google Shape;138;p1"/>
            <p:cNvGrpSpPr/>
            <p:nvPr/>
          </p:nvGrpSpPr>
          <p:grpSpPr>
            <a:xfrm>
              <a:off x="1549399" y="2338087"/>
              <a:ext cx="3907976" cy="957944"/>
              <a:chOff x="388255" y="1262742"/>
              <a:chExt cx="3907976" cy="957944"/>
            </a:xfrm>
          </p:grpSpPr>
          <p:sp>
            <p:nvSpPr>
              <p:cNvPr id="140" name="Google Shape;140;p1"/>
              <p:cNvSpPr/>
              <p:nvPr/>
            </p:nvSpPr>
            <p:spPr>
              <a:xfrm>
                <a:off x="388255" y="1262742"/>
                <a:ext cx="863601" cy="957943"/>
              </a:xfrm>
              <a:prstGeom prst="roundRect">
                <a:avLst>
                  <a:gd name="adj" fmla="val 16667"/>
                </a:avLst>
              </a:prstGeom>
              <a:solidFill>
                <a:srgbClr val="64AE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1" name="Google Shape;141;p1"/>
              <p:cNvSpPr/>
              <p:nvPr/>
            </p:nvSpPr>
            <p:spPr>
              <a:xfrm>
                <a:off x="566057" y="1262743"/>
                <a:ext cx="3701144" cy="9579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2" name="Google Shape;142;p1"/>
              <p:cNvSpPr/>
              <p:nvPr/>
            </p:nvSpPr>
            <p:spPr>
              <a:xfrm>
                <a:off x="3243941" y="1262742"/>
                <a:ext cx="863601" cy="957943"/>
              </a:xfrm>
              <a:prstGeom prst="roundRect">
                <a:avLst>
                  <a:gd name="adj" fmla="val 9944"/>
                </a:avLst>
              </a:prstGeom>
              <a:solidFill>
                <a:srgbClr val="64AE5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3" name="Google Shape;143;p1"/>
              <p:cNvSpPr/>
              <p:nvPr/>
            </p:nvSpPr>
            <p:spPr>
              <a:xfrm>
                <a:off x="3432630" y="1262742"/>
                <a:ext cx="863601" cy="957943"/>
              </a:xfrm>
              <a:prstGeom prst="rect">
                <a:avLst/>
              </a:prstGeom>
              <a:solidFill>
                <a:srgbClr val="5151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4" name="Google Shape;144;p1"/>
              <p:cNvSpPr txBox="1"/>
              <p:nvPr/>
            </p:nvSpPr>
            <p:spPr>
              <a:xfrm>
                <a:off x="3595003" y="1394814"/>
                <a:ext cx="56243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Poppins"/>
                    <a:ea typeface="Poppins"/>
                    <a:cs typeface="Poppins"/>
                    <a:sym typeface="Poppins"/>
                  </a:rPr>
                  <a:t>03</a:t>
                </a:r>
                <a:endParaRPr sz="1400" b="0" i="0" u="none" strike="noStrike" cap="none">
                  <a:solidFill>
                    <a:srgbClr val="000000"/>
                  </a:solidFill>
                  <a:latin typeface="Arial"/>
                  <a:ea typeface="Arial"/>
                  <a:cs typeface="Arial"/>
                  <a:sym typeface="Arial"/>
                </a:endParaRPr>
              </a:p>
            </p:txBody>
          </p:sp>
          <p:sp>
            <p:nvSpPr>
              <p:cNvPr id="148" name="Google Shape;148;p1"/>
              <p:cNvSpPr txBox="1"/>
              <p:nvPr/>
            </p:nvSpPr>
            <p:spPr>
              <a:xfrm>
                <a:off x="736276" y="1467638"/>
                <a:ext cx="2253345" cy="577041"/>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100"/>
                  <a:buFont typeface="Arial"/>
                  <a:buNone/>
                </a:pPr>
                <a:r>
                  <a:rPr lang="en-US" sz="1050" b="1" i="0" u="none" strike="noStrike" cap="none" dirty="0">
                    <a:solidFill>
                      <a:srgbClr val="000000"/>
                    </a:solidFill>
                    <a:ea typeface="Arial"/>
                    <a:cs typeface="Arial"/>
                    <a:sym typeface="Arial"/>
                  </a:rPr>
                  <a:t> Community Impact : Assess the community impact of both profit and Non - Profit facilities.</a:t>
                </a:r>
                <a:endParaRPr sz="1050" b="1" i="0" u="none" strike="noStrike" cap="none" dirty="0">
                  <a:solidFill>
                    <a:srgbClr val="000000"/>
                  </a:solidFill>
                  <a:ea typeface="Arial"/>
                  <a:cs typeface="Arial"/>
                  <a:sym typeface="Arial"/>
                </a:endParaRPr>
              </a:p>
            </p:txBody>
          </p:sp>
        </p:grpSp>
        <p:sp>
          <p:nvSpPr>
            <p:cNvPr id="149" name="Google Shape;149;p1"/>
            <p:cNvSpPr/>
            <p:nvPr/>
          </p:nvSpPr>
          <p:spPr>
            <a:xfrm>
              <a:off x="5218552" y="2506262"/>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0" name="Google Shape;150;p1"/>
            <p:cNvSpPr/>
            <p:nvPr/>
          </p:nvSpPr>
          <p:spPr>
            <a:xfrm>
              <a:off x="5218552" y="2996719"/>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51" name="Google Shape;151;p1"/>
            <p:cNvGrpSpPr/>
            <p:nvPr/>
          </p:nvGrpSpPr>
          <p:grpSpPr>
            <a:xfrm>
              <a:off x="5255781" y="2542983"/>
              <a:ext cx="621783" cy="535502"/>
              <a:chOff x="5255781" y="1310097"/>
              <a:chExt cx="621783" cy="535502"/>
            </a:xfrm>
          </p:grpSpPr>
          <p:sp>
            <p:nvSpPr>
              <p:cNvPr id="152" name="Google Shape;152;p1"/>
              <p:cNvSpPr/>
              <p:nvPr/>
            </p:nvSpPr>
            <p:spPr>
              <a:xfrm>
                <a:off x="5255781" y="131009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3" name="Google Shape;153;p1"/>
              <p:cNvSpPr/>
              <p:nvPr/>
            </p:nvSpPr>
            <p:spPr>
              <a:xfrm>
                <a:off x="5255781" y="179294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grpSp>
        <p:nvGrpSpPr>
          <p:cNvPr id="154" name="Google Shape;154;p1"/>
          <p:cNvGrpSpPr/>
          <p:nvPr/>
        </p:nvGrpSpPr>
        <p:grpSpPr>
          <a:xfrm>
            <a:off x="6269140" y="2328220"/>
            <a:ext cx="4380744" cy="1019795"/>
            <a:chOff x="6366125" y="2328220"/>
            <a:chExt cx="4380744" cy="1019795"/>
          </a:xfrm>
        </p:grpSpPr>
        <p:grpSp>
          <p:nvGrpSpPr>
            <p:cNvPr id="155" name="Google Shape;155;p1"/>
            <p:cNvGrpSpPr/>
            <p:nvPr/>
          </p:nvGrpSpPr>
          <p:grpSpPr>
            <a:xfrm>
              <a:off x="6838893" y="2328220"/>
              <a:ext cx="3907976" cy="1019795"/>
              <a:chOff x="6508694" y="1441560"/>
              <a:chExt cx="3907976" cy="1019795"/>
            </a:xfrm>
          </p:grpSpPr>
          <p:sp>
            <p:nvSpPr>
              <p:cNvPr id="157" name="Google Shape;157;p1"/>
              <p:cNvSpPr/>
              <p:nvPr/>
            </p:nvSpPr>
            <p:spPr>
              <a:xfrm flipH="1">
                <a:off x="9553069" y="1441560"/>
                <a:ext cx="863601" cy="957943"/>
              </a:xfrm>
              <a:prstGeom prst="roundRect">
                <a:avLst>
                  <a:gd name="adj" fmla="val 16667"/>
                </a:avLst>
              </a:prstGeom>
              <a:solidFill>
                <a:srgbClr val="39B4C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8" name="Google Shape;158;p1"/>
              <p:cNvSpPr/>
              <p:nvPr/>
            </p:nvSpPr>
            <p:spPr>
              <a:xfrm flipH="1">
                <a:off x="6537724" y="1441561"/>
                <a:ext cx="3701144" cy="9579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9" name="Google Shape;159;p1"/>
              <p:cNvSpPr/>
              <p:nvPr/>
            </p:nvSpPr>
            <p:spPr>
              <a:xfrm flipH="1">
                <a:off x="6697383" y="1441560"/>
                <a:ext cx="863601" cy="957943"/>
              </a:xfrm>
              <a:prstGeom prst="roundRect">
                <a:avLst>
                  <a:gd name="adj" fmla="val 9944"/>
                </a:avLst>
              </a:prstGeom>
              <a:solidFill>
                <a:srgbClr val="39B4C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0" name="Google Shape;160;p1"/>
              <p:cNvSpPr/>
              <p:nvPr/>
            </p:nvSpPr>
            <p:spPr>
              <a:xfrm flipH="1">
                <a:off x="6508694" y="1441560"/>
                <a:ext cx="863601" cy="957943"/>
              </a:xfrm>
              <a:prstGeom prst="rect">
                <a:avLst/>
              </a:prstGeom>
              <a:solidFill>
                <a:srgbClr val="5151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1" name="Google Shape;161;p1"/>
              <p:cNvSpPr txBox="1"/>
              <p:nvPr/>
            </p:nvSpPr>
            <p:spPr>
              <a:xfrm flipH="1">
                <a:off x="6647492" y="1573632"/>
                <a:ext cx="56243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Poppins"/>
                    <a:ea typeface="Poppins"/>
                    <a:cs typeface="Poppins"/>
                    <a:sym typeface="Poppins"/>
                  </a:rPr>
                  <a:t>04</a:t>
                </a:r>
                <a:endParaRPr sz="1400" b="0" i="0" u="none" strike="noStrike" cap="none">
                  <a:solidFill>
                    <a:srgbClr val="000000"/>
                  </a:solidFill>
                  <a:latin typeface="Arial"/>
                  <a:ea typeface="Arial"/>
                  <a:cs typeface="Arial"/>
                  <a:sym typeface="Arial"/>
                </a:endParaRPr>
              </a:p>
            </p:txBody>
          </p:sp>
          <p:sp>
            <p:nvSpPr>
              <p:cNvPr id="165" name="Google Shape;165;p1"/>
              <p:cNvSpPr txBox="1"/>
              <p:nvPr/>
            </p:nvSpPr>
            <p:spPr>
              <a:xfrm flipH="1">
                <a:off x="7731523" y="1445733"/>
                <a:ext cx="2617112" cy="101562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US" sz="1000" b="1" i="0" u="none" strike="noStrike" cap="none" dirty="0">
                    <a:solidFill>
                      <a:schemeClr val="bg1"/>
                    </a:solidFill>
                    <a:ea typeface="Arial"/>
                    <a:cs typeface="Arial"/>
                    <a:sym typeface="Arial"/>
                  </a:rPr>
                  <a:t> Leadership Engagement: Engage leadership at all levels of organizations in quality improvement efforts, emphasizing the importance of patient - centered care and Continuous improvement.</a:t>
                </a:r>
                <a:endParaRPr sz="1000" b="1" i="0" u="none" strike="noStrike" cap="none" dirty="0">
                  <a:solidFill>
                    <a:schemeClr val="bg1"/>
                  </a:solidFill>
                  <a:ea typeface="Arial"/>
                  <a:cs typeface="Arial"/>
                  <a:sym typeface="Arial"/>
                </a:endParaRPr>
              </a:p>
            </p:txBody>
          </p:sp>
        </p:grpSp>
        <p:sp>
          <p:nvSpPr>
            <p:cNvPr id="166" name="Google Shape;166;p1"/>
            <p:cNvSpPr/>
            <p:nvPr/>
          </p:nvSpPr>
          <p:spPr>
            <a:xfrm>
              <a:off x="6889255" y="2506262"/>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7" name="Google Shape;167;p1"/>
            <p:cNvSpPr/>
            <p:nvPr/>
          </p:nvSpPr>
          <p:spPr>
            <a:xfrm>
              <a:off x="6889255" y="2996719"/>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68" name="Google Shape;168;p1"/>
            <p:cNvGrpSpPr/>
            <p:nvPr/>
          </p:nvGrpSpPr>
          <p:grpSpPr>
            <a:xfrm>
              <a:off x="6366125" y="2542983"/>
              <a:ext cx="621783" cy="535502"/>
              <a:chOff x="5255781" y="1310097"/>
              <a:chExt cx="621783" cy="535502"/>
            </a:xfrm>
          </p:grpSpPr>
          <p:sp>
            <p:nvSpPr>
              <p:cNvPr id="169" name="Google Shape;169;p1"/>
              <p:cNvSpPr/>
              <p:nvPr/>
            </p:nvSpPr>
            <p:spPr>
              <a:xfrm>
                <a:off x="5255781" y="131009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0" name="Google Shape;170;p1"/>
              <p:cNvSpPr/>
              <p:nvPr/>
            </p:nvSpPr>
            <p:spPr>
              <a:xfrm>
                <a:off x="5255781" y="179294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grpSp>
        <p:nvGrpSpPr>
          <p:cNvPr id="171" name="Google Shape;171;p1"/>
          <p:cNvGrpSpPr/>
          <p:nvPr/>
        </p:nvGrpSpPr>
        <p:grpSpPr>
          <a:xfrm>
            <a:off x="1549399" y="3602118"/>
            <a:ext cx="4328165" cy="957944"/>
            <a:chOff x="1549399" y="3602118"/>
            <a:chExt cx="4328165" cy="957944"/>
          </a:xfrm>
        </p:grpSpPr>
        <p:grpSp>
          <p:nvGrpSpPr>
            <p:cNvPr id="172" name="Google Shape;172;p1"/>
            <p:cNvGrpSpPr/>
            <p:nvPr/>
          </p:nvGrpSpPr>
          <p:grpSpPr>
            <a:xfrm>
              <a:off x="1549399" y="3602118"/>
              <a:ext cx="3907976" cy="957944"/>
              <a:chOff x="388255" y="1262742"/>
              <a:chExt cx="3907976" cy="957944"/>
            </a:xfrm>
          </p:grpSpPr>
          <p:sp>
            <p:nvSpPr>
              <p:cNvPr id="174" name="Google Shape;174;p1"/>
              <p:cNvSpPr/>
              <p:nvPr/>
            </p:nvSpPr>
            <p:spPr>
              <a:xfrm>
                <a:off x="388255" y="1262742"/>
                <a:ext cx="863601" cy="957943"/>
              </a:xfrm>
              <a:prstGeom prst="roundRect">
                <a:avLst>
                  <a:gd name="adj" fmla="val 16667"/>
                </a:avLst>
              </a:prstGeom>
              <a:solidFill>
                <a:srgbClr val="3D7BA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5" name="Google Shape;175;p1"/>
              <p:cNvSpPr/>
              <p:nvPr/>
            </p:nvSpPr>
            <p:spPr>
              <a:xfrm>
                <a:off x="566057" y="1262743"/>
                <a:ext cx="3701144" cy="9579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6" name="Google Shape;176;p1"/>
              <p:cNvSpPr/>
              <p:nvPr/>
            </p:nvSpPr>
            <p:spPr>
              <a:xfrm>
                <a:off x="3243941" y="1262742"/>
                <a:ext cx="863601" cy="957943"/>
              </a:xfrm>
              <a:prstGeom prst="roundRect">
                <a:avLst>
                  <a:gd name="adj" fmla="val 9944"/>
                </a:avLst>
              </a:prstGeom>
              <a:solidFill>
                <a:srgbClr val="3D7BA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7" name="Google Shape;177;p1"/>
              <p:cNvSpPr/>
              <p:nvPr/>
            </p:nvSpPr>
            <p:spPr>
              <a:xfrm>
                <a:off x="3432630" y="1262742"/>
                <a:ext cx="863601" cy="957943"/>
              </a:xfrm>
              <a:prstGeom prst="rect">
                <a:avLst/>
              </a:prstGeom>
              <a:solidFill>
                <a:srgbClr val="5151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8" name="Google Shape;178;p1"/>
              <p:cNvSpPr txBox="1"/>
              <p:nvPr/>
            </p:nvSpPr>
            <p:spPr>
              <a:xfrm>
                <a:off x="3595003" y="1394814"/>
                <a:ext cx="56243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Poppins"/>
                    <a:ea typeface="Poppins"/>
                    <a:cs typeface="Poppins"/>
                    <a:sym typeface="Poppins"/>
                  </a:rPr>
                  <a:t>05</a:t>
                </a:r>
                <a:endParaRPr sz="1400" b="0" i="0" u="none" strike="noStrike" cap="none">
                  <a:solidFill>
                    <a:srgbClr val="000000"/>
                  </a:solidFill>
                  <a:latin typeface="Arial"/>
                  <a:ea typeface="Arial"/>
                  <a:cs typeface="Arial"/>
                  <a:sym typeface="Arial"/>
                </a:endParaRPr>
              </a:p>
            </p:txBody>
          </p:sp>
          <p:sp>
            <p:nvSpPr>
              <p:cNvPr id="182" name="Google Shape;182;p1"/>
              <p:cNvSpPr txBox="1"/>
              <p:nvPr/>
            </p:nvSpPr>
            <p:spPr>
              <a:xfrm>
                <a:off x="724925" y="1272490"/>
                <a:ext cx="2439075" cy="900206"/>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100"/>
                  <a:buFont typeface="Arial"/>
                  <a:buNone/>
                </a:pPr>
                <a:r>
                  <a:rPr lang="en-US" sz="1050" b="1" i="0" u="none" strike="noStrike" cap="none" dirty="0">
                    <a:solidFill>
                      <a:srgbClr val="000000"/>
                    </a:solidFill>
                    <a:ea typeface="Arial"/>
                    <a:cs typeface="Arial"/>
                    <a:sym typeface="Arial"/>
                  </a:rPr>
                  <a:t>Consider factors such as community outreach programs, Partnership with local organizations and contributions to community health and wellness</a:t>
                </a:r>
                <a:endParaRPr sz="1050" b="1" i="0" u="none" strike="noStrike" cap="none" dirty="0">
                  <a:solidFill>
                    <a:srgbClr val="000000"/>
                  </a:solidFill>
                  <a:ea typeface="Arial"/>
                  <a:cs typeface="Arial"/>
                  <a:sym typeface="Arial"/>
                </a:endParaRPr>
              </a:p>
            </p:txBody>
          </p:sp>
        </p:grpSp>
        <p:sp>
          <p:nvSpPr>
            <p:cNvPr id="183" name="Google Shape;183;p1"/>
            <p:cNvSpPr/>
            <p:nvPr/>
          </p:nvSpPr>
          <p:spPr>
            <a:xfrm>
              <a:off x="5218552" y="3787038"/>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4" name="Google Shape;184;p1"/>
            <p:cNvSpPr/>
            <p:nvPr/>
          </p:nvSpPr>
          <p:spPr>
            <a:xfrm>
              <a:off x="5218552" y="4277495"/>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85" name="Google Shape;185;p1"/>
            <p:cNvGrpSpPr/>
            <p:nvPr/>
          </p:nvGrpSpPr>
          <p:grpSpPr>
            <a:xfrm>
              <a:off x="5255781" y="3833096"/>
              <a:ext cx="621783" cy="535502"/>
              <a:chOff x="5255781" y="1310097"/>
              <a:chExt cx="621783" cy="535502"/>
            </a:xfrm>
          </p:grpSpPr>
          <p:sp>
            <p:nvSpPr>
              <p:cNvPr id="186" name="Google Shape;186;p1"/>
              <p:cNvSpPr/>
              <p:nvPr/>
            </p:nvSpPr>
            <p:spPr>
              <a:xfrm>
                <a:off x="5255781" y="131009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7" name="Google Shape;187;p1"/>
              <p:cNvSpPr/>
              <p:nvPr/>
            </p:nvSpPr>
            <p:spPr>
              <a:xfrm>
                <a:off x="5255781" y="179294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grpSp>
        <p:nvGrpSpPr>
          <p:cNvPr id="188" name="Google Shape;188;p1"/>
          <p:cNvGrpSpPr/>
          <p:nvPr/>
        </p:nvGrpSpPr>
        <p:grpSpPr>
          <a:xfrm>
            <a:off x="6269140" y="3592251"/>
            <a:ext cx="4380744" cy="1054894"/>
            <a:chOff x="6366125" y="3592251"/>
            <a:chExt cx="4380744" cy="1054894"/>
          </a:xfrm>
        </p:grpSpPr>
        <p:grpSp>
          <p:nvGrpSpPr>
            <p:cNvPr id="189" name="Google Shape;189;p1"/>
            <p:cNvGrpSpPr/>
            <p:nvPr/>
          </p:nvGrpSpPr>
          <p:grpSpPr>
            <a:xfrm>
              <a:off x="6838893" y="3592251"/>
              <a:ext cx="3907976" cy="1054894"/>
              <a:chOff x="6508694" y="1441560"/>
              <a:chExt cx="3907976" cy="1054894"/>
            </a:xfrm>
          </p:grpSpPr>
          <p:sp>
            <p:nvSpPr>
              <p:cNvPr id="190" name="Google Shape;190;p1"/>
              <p:cNvSpPr/>
              <p:nvPr/>
            </p:nvSpPr>
            <p:spPr>
              <a:xfrm rot="271398" flipH="1">
                <a:off x="6837537" y="1937733"/>
                <a:ext cx="3384569" cy="558721"/>
              </a:xfrm>
              <a:prstGeom prst="rect">
                <a:avLst/>
              </a:prstGeom>
              <a:solidFill>
                <a:schemeClr val="dk1">
                  <a:alpha val="15294"/>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1" name="Google Shape;191;p1"/>
              <p:cNvSpPr/>
              <p:nvPr/>
            </p:nvSpPr>
            <p:spPr>
              <a:xfrm flipH="1">
                <a:off x="9553069" y="1441560"/>
                <a:ext cx="863601" cy="957943"/>
              </a:xfrm>
              <a:prstGeom prst="roundRect">
                <a:avLst>
                  <a:gd name="adj" fmla="val 16667"/>
                </a:avLst>
              </a:prstGeom>
              <a:solidFill>
                <a:srgbClr val="7B8AA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2" name="Google Shape;192;p1"/>
              <p:cNvSpPr/>
              <p:nvPr/>
            </p:nvSpPr>
            <p:spPr>
              <a:xfrm flipH="1">
                <a:off x="6537724" y="1441561"/>
                <a:ext cx="3701144" cy="9579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3" name="Google Shape;193;p1"/>
              <p:cNvSpPr/>
              <p:nvPr/>
            </p:nvSpPr>
            <p:spPr>
              <a:xfrm flipH="1">
                <a:off x="6697383" y="1441560"/>
                <a:ext cx="863601" cy="957943"/>
              </a:xfrm>
              <a:prstGeom prst="roundRect">
                <a:avLst>
                  <a:gd name="adj" fmla="val 9944"/>
                </a:avLst>
              </a:prstGeom>
              <a:solidFill>
                <a:srgbClr val="7B8AA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4" name="Google Shape;194;p1"/>
              <p:cNvSpPr/>
              <p:nvPr/>
            </p:nvSpPr>
            <p:spPr>
              <a:xfrm flipH="1">
                <a:off x="6508694" y="1441560"/>
                <a:ext cx="863601" cy="957943"/>
              </a:xfrm>
              <a:prstGeom prst="rect">
                <a:avLst/>
              </a:prstGeom>
              <a:solidFill>
                <a:srgbClr val="5151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5" name="Google Shape;195;p1"/>
              <p:cNvSpPr txBox="1"/>
              <p:nvPr/>
            </p:nvSpPr>
            <p:spPr>
              <a:xfrm flipH="1">
                <a:off x="6647492" y="1573632"/>
                <a:ext cx="56243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lt1"/>
                    </a:solidFill>
                    <a:latin typeface="Poppins"/>
                    <a:ea typeface="Poppins"/>
                    <a:cs typeface="Poppins"/>
                    <a:sym typeface="Poppins"/>
                  </a:rPr>
                  <a:t>06</a:t>
                </a:r>
                <a:endParaRPr sz="1400" b="0" i="0" u="none" strike="noStrike" cap="none" dirty="0">
                  <a:solidFill>
                    <a:srgbClr val="000000"/>
                  </a:solidFill>
                  <a:latin typeface="Arial"/>
                  <a:ea typeface="Arial"/>
                  <a:cs typeface="Arial"/>
                  <a:sym typeface="Arial"/>
                </a:endParaRPr>
              </a:p>
            </p:txBody>
          </p:sp>
          <p:sp>
            <p:nvSpPr>
              <p:cNvPr id="199" name="Google Shape;199;p1"/>
              <p:cNvSpPr txBox="1"/>
              <p:nvPr/>
            </p:nvSpPr>
            <p:spPr>
              <a:xfrm flipH="1">
                <a:off x="7731523" y="1451426"/>
                <a:ext cx="2595780" cy="92328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US" sz="900" b="1" i="0" u="none" strike="noStrike" cap="none" dirty="0">
                    <a:solidFill>
                      <a:schemeClr val="bg1"/>
                    </a:solidFill>
                    <a:ea typeface="Arial"/>
                    <a:cs typeface="Arial"/>
                    <a:sym typeface="Arial"/>
                  </a:rPr>
                  <a:t>Improve operational efficiency. Healthcare institutions can look for ways to streamline their operations and reduce costs without sacrificing quality of care. For example, they could negotiate better prices with suppliers, reduce waste, or automate tasks.</a:t>
                </a:r>
                <a:endParaRPr sz="900" b="1" i="0" u="none" strike="noStrike" cap="none" dirty="0">
                  <a:solidFill>
                    <a:schemeClr val="bg1"/>
                  </a:solidFill>
                  <a:ea typeface="Arial"/>
                  <a:cs typeface="Arial"/>
                  <a:sym typeface="Arial"/>
                </a:endParaRPr>
              </a:p>
            </p:txBody>
          </p:sp>
        </p:grpSp>
        <p:sp>
          <p:nvSpPr>
            <p:cNvPr id="200" name="Google Shape;200;p1"/>
            <p:cNvSpPr/>
            <p:nvPr/>
          </p:nvSpPr>
          <p:spPr>
            <a:xfrm>
              <a:off x="6889255" y="3787038"/>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1" name="Google Shape;201;p1"/>
            <p:cNvSpPr/>
            <p:nvPr/>
          </p:nvSpPr>
          <p:spPr>
            <a:xfrm>
              <a:off x="6889255" y="4277495"/>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02" name="Google Shape;202;p1"/>
            <p:cNvGrpSpPr/>
            <p:nvPr/>
          </p:nvGrpSpPr>
          <p:grpSpPr>
            <a:xfrm>
              <a:off x="6366125" y="3833096"/>
              <a:ext cx="621783" cy="535502"/>
              <a:chOff x="5255781" y="1310097"/>
              <a:chExt cx="621783" cy="535502"/>
            </a:xfrm>
          </p:grpSpPr>
          <p:sp>
            <p:nvSpPr>
              <p:cNvPr id="203" name="Google Shape;203;p1"/>
              <p:cNvSpPr/>
              <p:nvPr/>
            </p:nvSpPr>
            <p:spPr>
              <a:xfrm>
                <a:off x="5255781" y="131009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4" name="Google Shape;204;p1"/>
              <p:cNvSpPr/>
              <p:nvPr/>
            </p:nvSpPr>
            <p:spPr>
              <a:xfrm>
                <a:off x="5255781" y="179294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grpSp>
        <p:nvGrpSpPr>
          <p:cNvPr id="205" name="Google Shape;205;p1"/>
          <p:cNvGrpSpPr/>
          <p:nvPr/>
        </p:nvGrpSpPr>
        <p:grpSpPr>
          <a:xfrm>
            <a:off x="1549399" y="4866149"/>
            <a:ext cx="4328165" cy="957944"/>
            <a:chOff x="1549399" y="4866149"/>
            <a:chExt cx="4328165" cy="957944"/>
          </a:xfrm>
        </p:grpSpPr>
        <p:grpSp>
          <p:nvGrpSpPr>
            <p:cNvPr id="206" name="Google Shape;206;p1"/>
            <p:cNvGrpSpPr/>
            <p:nvPr/>
          </p:nvGrpSpPr>
          <p:grpSpPr>
            <a:xfrm>
              <a:off x="1549399" y="4866149"/>
              <a:ext cx="3907976" cy="957944"/>
              <a:chOff x="388255" y="1262742"/>
              <a:chExt cx="3907976" cy="957944"/>
            </a:xfrm>
          </p:grpSpPr>
          <p:sp>
            <p:nvSpPr>
              <p:cNvPr id="208" name="Google Shape;208;p1"/>
              <p:cNvSpPr/>
              <p:nvPr/>
            </p:nvSpPr>
            <p:spPr>
              <a:xfrm>
                <a:off x="388255" y="1262742"/>
                <a:ext cx="863601" cy="957943"/>
              </a:xfrm>
              <a:prstGeom prst="roundRect">
                <a:avLst>
                  <a:gd name="adj" fmla="val 16667"/>
                </a:avLst>
              </a:prstGeom>
              <a:solidFill>
                <a:srgbClr val="976F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9" name="Google Shape;209;p1"/>
              <p:cNvSpPr/>
              <p:nvPr/>
            </p:nvSpPr>
            <p:spPr>
              <a:xfrm>
                <a:off x="566057" y="1262743"/>
                <a:ext cx="3701144" cy="9579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Calibri"/>
                  <a:ea typeface="Calibri"/>
                  <a:cs typeface="Calibri"/>
                  <a:sym typeface="Calibri"/>
                </a:endParaRPr>
              </a:p>
            </p:txBody>
          </p:sp>
          <p:sp>
            <p:nvSpPr>
              <p:cNvPr id="210" name="Google Shape;210;p1"/>
              <p:cNvSpPr/>
              <p:nvPr/>
            </p:nvSpPr>
            <p:spPr>
              <a:xfrm>
                <a:off x="3243941" y="1262742"/>
                <a:ext cx="863601" cy="957943"/>
              </a:xfrm>
              <a:prstGeom prst="roundRect">
                <a:avLst>
                  <a:gd name="adj" fmla="val 9944"/>
                </a:avLst>
              </a:prstGeom>
              <a:solidFill>
                <a:srgbClr val="976FA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1" name="Google Shape;211;p1"/>
              <p:cNvSpPr/>
              <p:nvPr/>
            </p:nvSpPr>
            <p:spPr>
              <a:xfrm>
                <a:off x="3432630" y="1262742"/>
                <a:ext cx="863601" cy="957943"/>
              </a:xfrm>
              <a:prstGeom prst="rect">
                <a:avLst/>
              </a:prstGeom>
              <a:solidFill>
                <a:srgbClr val="5151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2" name="Google Shape;212;p1"/>
              <p:cNvSpPr txBox="1"/>
              <p:nvPr/>
            </p:nvSpPr>
            <p:spPr>
              <a:xfrm>
                <a:off x="3595003" y="1394814"/>
                <a:ext cx="56243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lt1"/>
                    </a:solidFill>
                    <a:latin typeface="Poppins"/>
                    <a:ea typeface="Poppins"/>
                    <a:cs typeface="Poppins"/>
                    <a:sym typeface="Poppins"/>
                  </a:rPr>
                  <a:t>07</a:t>
                </a:r>
                <a:endParaRPr sz="1400" b="0" i="0" u="none" strike="noStrike" cap="none" dirty="0">
                  <a:solidFill>
                    <a:srgbClr val="000000"/>
                  </a:solidFill>
                  <a:latin typeface="Arial"/>
                  <a:ea typeface="Arial"/>
                  <a:cs typeface="Arial"/>
                  <a:sym typeface="Arial"/>
                </a:endParaRPr>
              </a:p>
            </p:txBody>
          </p:sp>
          <p:sp>
            <p:nvSpPr>
              <p:cNvPr id="216" name="Google Shape;216;p1"/>
              <p:cNvSpPr txBox="1"/>
              <p:nvPr/>
            </p:nvSpPr>
            <p:spPr>
              <a:xfrm>
                <a:off x="733563" y="1350391"/>
                <a:ext cx="2253345" cy="30773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100"/>
                  <a:buFont typeface="Arial"/>
                  <a:buNone/>
                </a:pPr>
                <a:endParaRPr sz="1400" b="0" i="0" u="none" strike="noStrike" cap="none" dirty="0">
                  <a:solidFill>
                    <a:srgbClr val="000000"/>
                  </a:solidFill>
                  <a:latin typeface="Arial"/>
                  <a:ea typeface="Arial"/>
                  <a:cs typeface="Arial"/>
                  <a:sym typeface="Arial"/>
                </a:endParaRPr>
              </a:p>
            </p:txBody>
          </p:sp>
        </p:grpSp>
        <p:sp>
          <p:nvSpPr>
            <p:cNvPr id="217" name="Google Shape;217;p1"/>
            <p:cNvSpPr/>
            <p:nvPr/>
          </p:nvSpPr>
          <p:spPr>
            <a:xfrm>
              <a:off x="5218552" y="5030051"/>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8" name="Google Shape;218;p1"/>
            <p:cNvSpPr/>
            <p:nvPr/>
          </p:nvSpPr>
          <p:spPr>
            <a:xfrm>
              <a:off x="5218552" y="5520508"/>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19" name="Google Shape;219;p1"/>
            <p:cNvGrpSpPr/>
            <p:nvPr/>
          </p:nvGrpSpPr>
          <p:grpSpPr>
            <a:xfrm>
              <a:off x="5255781" y="5081340"/>
              <a:ext cx="621783" cy="535502"/>
              <a:chOff x="5255781" y="1310097"/>
              <a:chExt cx="621783" cy="535502"/>
            </a:xfrm>
          </p:grpSpPr>
          <p:sp>
            <p:nvSpPr>
              <p:cNvPr id="220" name="Google Shape;220;p1"/>
              <p:cNvSpPr/>
              <p:nvPr/>
            </p:nvSpPr>
            <p:spPr>
              <a:xfrm>
                <a:off x="5255781" y="131009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1" name="Google Shape;221;p1"/>
              <p:cNvSpPr/>
              <p:nvPr/>
            </p:nvSpPr>
            <p:spPr>
              <a:xfrm>
                <a:off x="5255781" y="179294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grpSp>
        <p:nvGrpSpPr>
          <p:cNvPr id="222" name="Google Shape;222;p1"/>
          <p:cNvGrpSpPr/>
          <p:nvPr/>
        </p:nvGrpSpPr>
        <p:grpSpPr>
          <a:xfrm>
            <a:off x="6269140" y="4856282"/>
            <a:ext cx="4380744" cy="957944"/>
            <a:chOff x="6366125" y="4856282"/>
            <a:chExt cx="4380744" cy="957944"/>
          </a:xfrm>
        </p:grpSpPr>
        <p:grpSp>
          <p:nvGrpSpPr>
            <p:cNvPr id="223" name="Google Shape;223;p1"/>
            <p:cNvGrpSpPr/>
            <p:nvPr/>
          </p:nvGrpSpPr>
          <p:grpSpPr>
            <a:xfrm>
              <a:off x="6838893" y="4856282"/>
              <a:ext cx="3907976" cy="957944"/>
              <a:chOff x="6508694" y="1441560"/>
              <a:chExt cx="3907976" cy="957944"/>
            </a:xfrm>
          </p:grpSpPr>
          <p:sp>
            <p:nvSpPr>
              <p:cNvPr id="225" name="Google Shape;225;p1"/>
              <p:cNvSpPr/>
              <p:nvPr/>
            </p:nvSpPr>
            <p:spPr>
              <a:xfrm flipH="1">
                <a:off x="9553069" y="1441560"/>
                <a:ext cx="863601" cy="957943"/>
              </a:xfrm>
              <a:prstGeom prst="roundRect">
                <a:avLst>
                  <a:gd name="adj" fmla="val 16667"/>
                </a:avLst>
              </a:prstGeom>
              <a:solidFill>
                <a:srgbClr val="EF4A9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6" name="Google Shape;226;p1"/>
              <p:cNvSpPr/>
              <p:nvPr/>
            </p:nvSpPr>
            <p:spPr>
              <a:xfrm flipH="1">
                <a:off x="6537724" y="1441561"/>
                <a:ext cx="3701144" cy="9579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7" name="Google Shape;227;p1"/>
              <p:cNvSpPr/>
              <p:nvPr/>
            </p:nvSpPr>
            <p:spPr>
              <a:xfrm flipH="1">
                <a:off x="6697383" y="1441560"/>
                <a:ext cx="863601" cy="957943"/>
              </a:xfrm>
              <a:prstGeom prst="roundRect">
                <a:avLst>
                  <a:gd name="adj" fmla="val 9944"/>
                </a:avLst>
              </a:prstGeom>
              <a:solidFill>
                <a:srgbClr val="EF4A9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8" name="Google Shape;228;p1"/>
              <p:cNvSpPr/>
              <p:nvPr/>
            </p:nvSpPr>
            <p:spPr>
              <a:xfrm flipH="1">
                <a:off x="6508694" y="1441560"/>
                <a:ext cx="863601" cy="957943"/>
              </a:xfrm>
              <a:prstGeom prst="rect">
                <a:avLst/>
              </a:prstGeom>
              <a:solidFill>
                <a:srgbClr val="51515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9" name="Google Shape;229;p1"/>
              <p:cNvSpPr txBox="1"/>
              <p:nvPr/>
            </p:nvSpPr>
            <p:spPr>
              <a:xfrm flipH="1">
                <a:off x="6647492" y="1573632"/>
                <a:ext cx="56243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Poppins"/>
                    <a:ea typeface="Poppins"/>
                    <a:cs typeface="Poppins"/>
                    <a:sym typeface="Poppins"/>
                  </a:rPr>
                  <a:t>08</a:t>
                </a:r>
                <a:endParaRPr sz="1400" b="0" i="0" u="none" strike="noStrike" cap="none">
                  <a:solidFill>
                    <a:srgbClr val="000000"/>
                  </a:solidFill>
                  <a:latin typeface="Arial"/>
                  <a:ea typeface="Arial"/>
                  <a:cs typeface="Arial"/>
                  <a:sym typeface="Arial"/>
                </a:endParaRPr>
              </a:p>
            </p:txBody>
          </p:sp>
          <p:sp>
            <p:nvSpPr>
              <p:cNvPr id="233" name="Google Shape;233;p1"/>
              <p:cNvSpPr txBox="1"/>
              <p:nvPr/>
            </p:nvSpPr>
            <p:spPr>
              <a:xfrm flipH="1">
                <a:off x="7749673" y="1480295"/>
                <a:ext cx="2253345" cy="90020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US" sz="1050" b="1" u="none" strike="noStrike" cap="none" dirty="0">
                    <a:solidFill>
                      <a:schemeClr val="bg1"/>
                    </a:solidFill>
                    <a:latin typeface="Arial"/>
                    <a:ea typeface="Arial"/>
                    <a:cs typeface="Arial"/>
                    <a:sym typeface="Arial"/>
                  </a:rPr>
                  <a:t>Track their costs. Healthcare institutions should track their costs closely to identify areas where they can reduce spending.</a:t>
                </a:r>
                <a:endParaRPr sz="1050" b="1" u="none" strike="noStrike" cap="none" dirty="0">
                  <a:solidFill>
                    <a:schemeClr val="bg1"/>
                  </a:solidFill>
                  <a:latin typeface="Arial"/>
                  <a:ea typeface="Arial"/>
                  <a:cs typeface="Arial"/>
                  <a:sym typeface="Arial"/>
                </a:endParaRPr>
              </a:p>
            </p:txBody>
          </p:sp>
        </p:grpSp>
        <p:sp>
          <p:nvSpPr>
            <p:cNvPr id="234" name="Google Shape;234;p1"/>
            <p:cNvSpPr/>
            <p:nvPr/>
          </p:nvSpPr>
          <p:spPr>
            <a:xfrm>
              <a:off x="6889255" y="5030051"/>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5" name="Google Shape;235;p1"/>
            <p:cNvSpPr/>
            <p:nvPr/>
          </p:nvSpPr>
          <p:spPr>
            <a:xfrm>
              <a:off x="6889255" y="5520508"/>
              <a:ext cx="137160" cy="137160"/>
            </a:xfrm>
            <a:prstGeom prst="ellipse">
              <a:avLst/>
            </a:prstGeom>
            <a:solidFill>
              <a:srgbClr val="D4DDE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36" name="Google Shape;236;p1"/>
            <p:cNvGrpSpPr/>
            <p:nvPr/>
          </p:nvGrpSpPr>
          <p:grpSpPr>
            <a:xfrm>
              <a:off x="6366125" y="5081340"/>
              <a:ext cx="621783" cy="535502"/>
              <a:chOff x="5255781" y="1310097"/>
              <a:chExt cx="621783" cy="535502"/>
            </a:xfrm>
          </p:grpSpPr>
          <p:sp>
            <p:nvSpPr>
              <p:cNvPr id="237" name="Google Shape;237;p1"/>
              <p:cNvSpPr/>
              <p:nvPr/>
            </p:nvSpPr>
            <p:spPr>
              <a:xfrm>
                <a:off x="5255781" y="131009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38" name="Google Shape;238;p1"/>
              <p:cNvSpPr/>
              <p:nvPr/>
            </p:nvSpPr>
            <p:spPr>
              <a:xfrm>
                <a:off x="5255781" y="1792947"/>
                <a:ext cx="621783" cy="52652"/>
              </a:xfrm>
              <a:prstGeom prst="roundRect">
                <a:avLst>
                  <a:gd name="adj" fmla="val 49633"/>
                </a:avLst>
              </a:prstGeom>
              <a:gradFill>
                <a:gsLst>
                  <a:gs pos="0">
                    <a:srgbClr val="595959"/>
                  </a:gs>
                  <a:gs pos="42000">
                    <a:schemeClr val="lt1"/>
                  </a:gs>
                  <a:gs pos="77000">
                    <a:srgbClr val="F2F2F2"/>
                  </a:gs>
                  <a:gs pos="100000">
                    <a:srgbClr val="7F7F7F"/>
                  </a:gs>
                </a:gsLst>
                <a:lin ang="0" scaled="0"/>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sp>
        <p:nvSpPr>
          <p:cNvPr id="239" name="Google Shape;239;p1"/>
          <p:cNvSpPr/>
          <p:nvPr/>
        </p:nvSpPr>
        <p:spPr>
          <a:xfrm>
            <a:off x="5424800" y="6280139"/>
            <a:ext cx="1336033" cy="306087"/>
          </a:xfrm>
          <a:prstGeom prst="roundRect">
            <a:avLst>
              <a:gd name="adj" fmla="val 16667"/>
            </a:avLst>
          </a:prstGeom>
          <a:gradFill>
            <a:gsLst>
              <a:gs pos="0">
                <a:srgbClr val="203864"/>
              </a:gs>
              <a:gs pos="100000">
                <a:srgbClr val="152543"/>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40" name="Google Shape;240;p1"/>
          <p:cNvSpPr/>
          <p:nvPr/>
        </p:nvSpPr>
        <p:spPr>
          <a:xfrm>
            <a:off x="5218552" y="6571495"/>
            <a:ext cx="1743715" cy="286505"/>
          </a:xfrm>
          <a:prstGeom prst="roundRect">
            <a:avLst>
              <a:gd name="adj" fmla="val 16667"/>
            </a:avLst>
          </a:prstGeom>
          <a:gradFill>
            <a:gsLst>
              <a:gs pos="0">
                <a:srgbClr val="203864"/>
              </a:gs>
              <a:gs pos="100000">
                <a:srgbClr val="152543"/>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 name="Google Shape;249;p2">
            <a:extLst>
              <a:ext uri="{FF2B5EF4-FFF2-40B4-BE49-F238E27FC236}">
                <a16:creationId xmlns:a16="http://schemas.microsoft.com/office/drawing/2014/main" id="{97042516-DC10-F8CD-793A-7BC10FF18F88}"/>
              </a:ext>
            </a:extLst>
          </p:cNvPr>
          <p:cNvSpPr/>
          <p:nvPr/>
        </p:nvSpPr>
        <p:spPr>
          <a:xfrm>
            <a:off x="3021380" y="54877"/>
            <a:ext cx="6138058" cy="376192"/>
          </a:xfrm>
          <a:prstGeom prst="roundRect">
            <a:avLst>
              <a:gd name="adj" fmla="val 10698"/>
            </a:avLst>
          </a:prstGeom>
          <a:gradFill>
            <a:gsLst>
              <a:gs pos="28000">
                <a:schemeClr val="tx1">
                  <a:lumMod val="95000"/>
                </a:schemeClr>
              </a:gs>
              <a:gs pos="100000">
                <a:schemeClr val="accent1">
                  <a:shade val="48000"/>
                  <a:satMod val="180000"/>
                  <a:lumMod val="94000"/>
                </a:schemeClr>
              </a:gs>
              <a:gs pos="99000">
                <a:schemeClr val="accent1">
                  <a:lumMod val="60000"/>
                  <a:lumOff val="40000"/>
                </a:schemeClr>
              </a:gs>
            </a:gsLst>
            <a:lin ang="4200000" scaled="0"/>
          </a:gradFill>
          <a:ln/>
        </p:spPr>
        <p:style>
          <a:lnRef idx="0">
            <a:schemeClr val="accent1"/>
          </a:lnRef>
          <a:fillRef idx="3">
            <a:schemeClr val="accent1"/>
          </a:fillRef>
          <a:effectRef idx="3">
            <a:schemeClr val="accent1"/>
          </a:effectRef>
          <a:fontRef idx="minor">
            <a:schemeClr val="lt1"/>
          </a:fontRef>
        </p:style>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IN" sz="2000" b="1" dirty="0">
                <a:solidFill>
                  <a:schemeClr val="bg1"/>
                </a:solidFill>
                <a:latin typeface="Calibri"/>
                <a:ea typeface="Calibri"/>
                <a:cs typeface="Calibri"/>
                <a:sym typeface="Calibri"/>
              </a:rPr>
              <a:t>SUGGESTIONS</a:t>
            </a:r>
            <a:endParaRPr sz="2000" b="1" dirty="0">
              <a:solidFill>
                <a:schemeClr val="bg1"/>
              </a:solidFill>
              <a:latin typeface="Calibri"/>
              <a:ea typeface="Calibri"/>
              <a:cs typeface="Calibri"/>
              <a:sym typeface="Calibri"/>
            </a:endParaRPr>
          </a:p>
        </p:txBody>
      </p:sp>
      <p:sp>
        <p:nvSpPr>
          <p:cNvPr id="4" name="TextBox 3">
            <a:extLst>
              <a:ext uri="{FF2B5EF4-FFF2-40B4-BE49-F238E27FC236}">
                <a16:creationId xmlns:a16="http://schemas.microsoft.com/office/drawing/2014/main" id="{08283AC4-DB9E-7CD6-1C71-E20E067A15D3}"/>
              </a:ext>
            </a:extLst>
          </p:cNvPr>
          <p:cNvSpPr txBox="1"/>
          <p:nvPr/>
        </p:nvSpPr>
        <p:spPr>
          <a:xfrm>
            <a:off x="1901087" y="4875388"/>
            <a:ext cx="2341671" cy="900246"/>
          </a:xfrm>
          <a:prstGeom prst="rect">
            <a:avLst/>
          </a:prstGeom>
          <a:noFill/>
        </p:spPr>
        <p:txBody>
          <a:bodyPr wrap="square">
            <a:spAutoFit/>
          </a:bodyPr>
          <a:lstStyle/>
          <a:p>
            <a:r>
              <a:rPr lang="en-US" sz="1050" b="1" dirty="0">
                <a:solidFill>
                  <a:schemeClr val="bg1"/>
                </a:solidFill>
              </a:rPr>
              <a:t>Develop a quality rating system for dialysis providers. This would help patients make informed decisions about where to receive care.</a:t>
            </a:r>
            <a:endParaRPr lang="en-IN" sz="1050" b="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fade">
                                      <p:cBhvr>
                                        <p:cTn id="7" dur="500"/>
                                        <p:tgtEl>
                                          <p:spTgt spid="10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0"/>
                                        </p:tgtEl>
                                        <p:attrNameLst>
                                          <p:attrName>style.visibility</p:attrName>
                                        </p:attrNameLst>
                                      </p:cBhvr>
                                      <p:to>
                                        <p:strVal val="visible"/>
                                      </p:to>
                                    </p:set>
                                    <p:animEffect transition="in" filter="fade">
                                      <p:cBhvr>
                                        <p:cTn id="11" dur="500"/>
                                        <p:tgtEl>
                                          <p:spTgt spid="12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37"/>
                                        </p:tgtEl>
                                        <p:attrNameLst>
                                          <p:attrName>style.visibility</p:attrName>
                                        </p:attrNameLst>
                                      </p:cBhvr>
                                      <p:to>
                                        <p:strVal val="visible"/>
                                      </p:to>
                                    </p:set>
                                    <p:animEffect transition="in" filter="fade">
                                      <p:cBhvr>
                                        <p:cTn id="16" dur="500"/>
                                        <p:tgtEl>
                                          <p:spTgt spid="137"/>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154"/>
                                        </p:tgtEl>
                                        <p:attrNameLst>
                                          <p:attrName>style.visibility</p:attrName>
                                        </p:attrNameLst>
                                      </p:cBhvr>
                                      <p:to>
                                        <p:strVal val="visible"/>
                                      </p:to>
                                    </p:set>
                                    <p:animEffect transition="in" filter="fade">
                                      <p:cBhvr>
                                        <p:cTn id="20" dur="500"/>
                                        <p:tgtEl>
                                          <p:spTgt spid="15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71"/>
                                        </p:tgtEl>
                                        <p:attrNameLst>
                                          <p:attrName>style.visibility</p:attrName>
                                        </p:attrNameLst>
                                      </p:cBhvr>
                                      <p:to>
                                        <p:strVal val="visible"/>
                                      </p:to>
                                    </p:set>
                                    <p:animEffect transition="in" filter="fade">
                                      <p:cBhvr>
                                        <p:cTn id="25" dur="500"/>
                                        <p:tgtEl>
                                          <p:spTgt spid="171"/>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188"/>
                                        </p:tgtEl>
                                        <p:attrNameLst>
                                          <p:attrName>style.visibility</p:attrName>
                                        </p:attrNameLst>
                                      </p:cBhvr>
                                      <p:to>
                                        <p:strVal val="visible"/>
                                      </p:to>
                                    </p:set>
                                    <p:animEffect transition="in" filter="fade">
                                      <p:cBhvr>
                                        <p:cTn id="29" dur="500"/>
                                        <p:tgtEl>
                                          <p:spTgt spid="18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05"/>
                                        </p:tgtEl>
                                        <p:attrNameLst>
                                          <p:attrName>style.visibility</p:attrName>
                                        </p:attrNameLst>
                                      </p:cBhvr>
                                      <p:to>
                                        <p:strVal val="visible"/>
                                      </p:to>
                                    </p:set>
                                    <p:animEffect transition="in" filter="fade">
                                      <p:cBhvr>
                                        <p:cTn id="34" dur="500"/>
                                        <p:tgtEl>
                                          <p:spTgt spid="205"/>
                                        </p:tgtEl>
                                      </p:cBhvr>
                                    </p:animEffect>
                                  </p:childTnLst>
                                </p:cTn>
                              </p:par>
                            </p:childTnLst>
                          </p:cTn>
                        </p:par>
                        <p:par>
                          <p:cTn id="35" fill="hold">
                            <p:stCondLst>
                              <p:cond delay="500"/>
                            </p:stCondLst>
                            <p:childTnLst>
                              <p:par>
                                <p:cTn id="36" presetID="10" presetClass="entr" presetSubtype="0" fill="hold" nodeType="afterEffect">
                                  <p:stCondLst>
                                    <p:cond delay="0"/>
                                  </p:stCondLst>
                                  <p:childTnLst>
                                    <p:set>
                                      <p:cBhvr>
                                        <p:cTn id="37" dur="1" fill="hold">
                                          <p:stCondLst>
                                            <p:cond delay="0"/>
                                          </p:stCondLst>
                                        </p:cTn>
                                        <p:tgtEl>
                                          <p:spTgt spid="222"/>
                                        </p:tgtEl>
                                        <p:attrNameLst>
                                          <p:attrName>style.visibility</p:attrName>
                                        </p:attrNameLst>
                                      </p:cBhvr>
                                      <p:to>
                                        <p:strVal val="visible"/>
                                      </p:to>
                                    </p:set>
                                    <p:animEffect transition="in" filter="fade">
                                      <p:cBhvr>
                                        <p:cTn id="38" dur="500"/>
                                        <p:tgtEl>
                                          <p:spTgt spid="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1_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54608ECE-840A-4514-AD05-0950FC5D30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470C9DA-ADC8-49D9-B223-6D54C6FB7BE0}">
  <ds:schemaRefs>
    <ds:schemaRef ds:uri="http://schemas.microsoft.com/sharepoint/v3/contenttype/forms"/>
  </ds:schemaRefs>
</ds:datastoreItem>
</file>

<file path=customXml/itemProps3.xml><?xml version="1.0" encoding="utf-8"?>
<ds:datastoreItem xmlns:ds="http://schemas.openxmlformats.org/officeDocument/2006/customXml" ds:itemID="{97333985-6DEC-4BB6-B360-FFFEFA02249A}">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Ion</Template>
  <TotalTime>856</TotalTime>
  <Words>1126</Words>
  <Application>Microsoft Office PowerPoint</Application>
  <PresentationFormat>Widescreen</PresentationFormat>
  <Paragraphs>96</Paragraphs>
  <Slides>10</Slides>
  <Notes>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Arial</vt:lpstr>
      <vt:lpstr>Bahnschrift SemiBold</vt:lpstr>
      <vt:lpstr>Calibri</vt:lpstr>
      <vt:lpstr>Century Gothic</vt:lpstr>
      <vt:lpstr>Futura BdCn BT</vt:lpstr>
      <vt:lpstr>Open Sans</vt:lpstr>
      <vt:lpstr>Poppins</vt:lpstr>
      <vt:lpstr>Wingdings 3</vt:lpstr>
      <vt:lpstr>Ion</vt:lpstr>
      <vt:lpstr>1_Ion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Shoubhik Paul</dc:creator>
  <cp:lastModifiedBy>Shoubhik Paul</cp:lastModifiedBy>
  <cp:revision>33</cp:revision>
  <dcterms:created xsi:type="dcterms:W3CDTF">2023-09-11T06:08:43Z</dcterms:created>
  <dcterms:modified xsi:type="dcterms:W3CDTF">2023-12-15T12:30:31Z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